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332" r:id="rId7"/>
    <p:sldId id="331" r:id="rId8"/>
    <p:sldId id="266" r:id="rId9"/>
    <p:sldId id="1458" r:id="rId1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9"/>
    <a:srgbClr val="E08D42"/>
    <a:srgbClr val="03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0"/>
  </p:normalViewPr>
  <p:slideViewPr>
    <p:cSldViewPr>
      <p:cViewPr varScale="1">
        <p:scale>
          <a:sx n="103" d="100"/>
          <a:sy n="103" d="100"/>
        </p:scale>
        <p:origin x="896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B81BD-CB20-4641-83CC-7A10387DA29A}" type="datetimeFigureOut">
              <a:rPr lang="en-US" smtClean="0"/>
              <a:t>5/7/24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AAD68-189A-B441-9960-C299375E6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6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086610"/>
            <a:ext cx="12191999" cy="5751576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500" y="0"/>
            <a:ext cx="2013144" cy="1062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95"/>
            <a:ext cx="10096499" cy="11125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96500" y="0"/>
            <a:ext cx="2013144" cy="106225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72084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76200">
            <a:solidFill>
              <a:srgbClr val="ED172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442" y="302133"/>
            <a:ext cx="1161511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05810" y="1143380"/>
            <a:ext cx="6580378" cy="305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jpe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8067" y="5200903"/>
            <a:ext cx="2691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FFFFFF"/>
                </a:solidFill>
                <a:latin typeface="Verdana"/>
                <a:cs typeface="Verdana"/>
              </a:rPr>
              <a:t>Co</a:t>
            </a:r>
            <a:r>
              <a:rPr sz="2400" b="1" spc="-3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2400" b="1" spc="-85" dirty="0">
                <a:solidFill>
                  <a:srgbClr val="FFFFFF"/>
                </a:solidFill>
                <a:latin typeface="Verdana"/>
                <a:cs typeface="Verdana"/>
              </a:rPr>
              <a:t>pany</a:t>
            </a:r>
            <a:r>
              <a:rPr sz="2400" b="1" spc="-1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b="1" spc="-10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400" b="1" spc="-7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400" b="1" spc="-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2400" b="1" spc="-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2400" b="1" spc="-90" dirty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302133"/>
            <a:ext cx="8213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10" dirty="0"/>
              <a:t>Icon</a:t>
            </a:r>
            <a:r>
              <a:rPr spc="-180" dirty="0"/>
              <a:t> </a:t>
            </a:r>
            <a:r>
              <a:rPr spc="-65" dirty="0"/>
              <a:t>Electromatic</a:t>
            </a:r>
            <a:r>
              <a:rPr spc="-165" dirty="0"/>
              <a:t> </a:t>
            </a:r>
            <a:r>
              <a:rPr spc="-95" dirty="0"/>
              <a:t>Private</a:t>
            </a:r>
            <a:r>
              <a:rPr spc="-180" dirty="0"/>
              <a:t> </a:t>
            </a:r>
            <a:r>
              <a:rPr spc="-70" dirty="0"/>
              <a:t>Limited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1691" y="1330832"/>
            <a:ext cx="11054715" cy="3998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33E86"/>
                </a:solidFill>
                <a:latin typeface="Tahoma"/>
                <a:cs typeface="Tahoma"/>
              </a:rPr>
              <a:t>Icon</a:t>
            </a:r>
            <a:r>
              <a:rPr sz="2000" b="1" spc="-4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033E86"/>
                </a:solidFill>
                <a:latin typeface="Tahoma"/>
                <a:cs typeface="Tahoma"/>
              </a:rPr>
              <a:t>Electromatic</a:t>
            </a:r>
            <a:r>
              <a:rPr sz="2000" b="1" spc="-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-95" dirty="0">
                <a:solidFill>
                  <a:srgbClr val="033E86"/>
                </a:solidFill>
                <a:latin typeface="Tahoma"/>
                <a:cs typeface="Tahoma"/>
              </a:rPr>
              <a:t>-</a:t>
            </a:r>
            <a:r>
              <a:rPr sz="2000" b="1" spc="-3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033E86"/>
                </a:solidFill>
                <a:latin typeface="Tahoma"/>
                <a:cs typeface="Tahoma"/>
              </a:rPr>
              <a:t>Fulfilment</a:t>
            </a:r>
            <a:r>
              <a:rPr sz="2000" b="1" spc="-5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033E86"/>
                </a:solidFill>
                <a:latin typeface="Tahoma"/>
                <a:cs typeface="Tahoma"/>
              </a:rPr>
              <a:t>partners</a:t>
            </a:r>
            <a:r>
              <a:rPr sz="2000" b="1" spc="-4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33E86"/>
                </a:solidFill>
                <a:latin typeface="Tahoma"/>
                <a:cs typeface="Tahoma"/>
              </a:rPr>
              <a:t>for</a:t>
            </a:r>
            <a:r>
              <a:rPr sz="2000" b="1" spc="-4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30" dirty="0">
                <a:solidFill>
                  <a:srgbClr val="033E86"/>
                </a:solidFill>
                <a:latin typeface="Tahoma"/>
                <a:cs typeface="Tahoma"/>
              </a:rPr>
              <a:t>your</a:t>
            </a:r>
            <a:r>
              <a:rPr sz="2000" b="1" spc="-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033E86"/>
                </a:solidFill>
                <a:latin typeface="Tahoma"/>
                <a:cs typeface="Tahoma"/>
              </a:rPr>
              <a:t>electronic</a:t>
            </a:r>
            <a:r>
              <a:rPr sz="2000" b="1" spc="-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033E86"/>
                </a:solidFill>
                <a:latin typeface="Tahoma"/>
                <a:cs typeface="Tahoma"/>
              </a:rPr>
              <a:t>ambitions</a:t>
            </a:r>
            <a:endParaRPr sz="2000">
              <a:latin typeface="Tahoma"/>
              <a:cs typeface="Tahoma"/>
            </a:endParaRPr>
          </a:p>
          <a:p>
            <a:pPr marL="12700" marR="5080" algn="just">
              <a:lnSpc>
                <a:spcPct val="110000"/>
              </a:lnSpc>
              <a:spcBef>
                <a:spcPts val="1100"/>
              </a:spcBef>
            </a:pPr>
            <a:r>
              <a:rPr sz="1200" spc="5" dirty="0">
                <a:latin typeface="Verdana"/>
                <a:cs typeface="Verdana"/>
              </a:rPr>
              <a:t>Icon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Electromatic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was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started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2009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Bengaluru,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India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by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skilled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engineers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with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decades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of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experience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30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RF,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Microwave,</a:t>
            </a:r>
            <a:r>
              <a:rPr sz="1200" spc="-2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Semiconductors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 </a:t>
            </a:r>
            <a:r>
              <a:rPr sz="1200" spc="-5" dirty="0">
                <a:latin typeface="Verdana"/>
                <a:cs typeface="Verdana"/>
              </a:rPr>
              <a:t>Service </a:t>
            </a:r>
            <a:r>
              <a:rPr sz="1200" dirty="0">
                <a:latin typeface="Verdana"/>
                <a:cs typeface="Verdana"/>
              </a:rPr>
              <a:t>Industries </a:t>
            </a:r>
            <a:r>
              <a:rPr sz="1200" spc="40" dirty="0">
                <a:latin typeface="Verdana"/>
                <a:cs typeface="Verdana"/>
              </a:rPr>
              <a:t>and </a:t>
            </a:r>
            <a:r>
              <a:rPr sz="1200" spc="30" dirty="0">
                <a:latin typeface="Verdana"/>
                <a:cs typeface="Verdana"/>
              </a:rPr>
              <a:t>expanded </a:t>
            </a:r>
            <a:r>
              <a:rPr sz="1200" spc="-15" dirty="0">
                <a:latin typeface="Verdana"/>
                <a:cs typeface="Verdana"/>
              </a:rPr>
              <a:t>as </a:t>
            </a:r>
            <a:r>
              <a:rPr sz="1200" dirty="0">
                <a:latin typeface="Verdana"/>
                <a:cs typeface="Verdana"/>
              </a:rPr>
              <a:t>Icon </a:t>
            </a:r>
            <a:r>
              <a:rPr sz="1200" spc="25" dirty="0">
                <a:latin typeface="Verdana"/>
                <a:cs typeface="Verdana"/>
              </a:rPr>
              <a:t>Electromatic </a:t>
            </a:r>
            <a:r>
              <a:rPr sz="1200" spc="15" dirty="0">
                <a:latin typeface="Verdana"/>
                <a:cs typeface="Verdana"/>
              </a:rPr>
              <a:t>Private </a:t>
            </a:r>
            <a:r>
              <a:rPr sz="1200" spc="35" dirty="0">
                <a:latin typeface="Verdana"/>
                <a:cs typeface="Verdana"/>
              </a:rPr>
              <a:t>Limited </a:t>
            </a:r>
            <a:r>
              <a:rPr sz="1200" spc="30" dirty="0">
                <a:latin typeface="Verdana"/>
                <a:cs typeface="Verdana"/>
              </a:rPr>
              <a:t>in </a:t>
            </a:r>
            <a:r>
              <a:rPr sz="1200" spc="-50" dirty="0">
                <a:latin typeface="Verdana"/>
                <a:cs typeface="Verdana"/>
              </a:rPr>
              <a:t>2020, </a:t>
            </a:r>
            <a:r>
              <a:rPr sz="1200" spc="25" dirty="0">
                <a:latin typeface="Verdana"/>
                <a:cs typeface="Verdana"/>
              </a:rPr>
              <a:t>extended </a:t>
            </a:r>
            <a:r>
              <a:rPr sz="1200" spc="15" dirty="0">
                <a:latin typeface="Verdana"/>
                <a:cs typeface="Verdana"/>
              </a:rPr>
              <a:t>their </a:t>
            </a:r>
            <a:r>
              <a:rPr sz="1200" spc="20" dirty="0">
                <a:latin typeface="Verdana"/>
                <a:cs typeface="Verdana"/>
              </a:rPr>
              <a:t>presence </a:t>
            </a:r>
            <a:r>
              <a:rPr sz="1200" spc="25" dirty="0">
                <a:latin typeface="Verdana"/>
                <a:cs typeface="Verdana"/>
              </a:rPr>
              <a:t>to </a:t>
            </a:r>
            <a:r>
              <a:rPr sz="1200" spc="20" dirty="0">
                <a:latin typeface="Verdana"/>
                <a:cs typeface="Verdana"/>
              </a:rPr>
              <a:t>other </a:t>
            </a:r>
            <a:r>
              <a:rPr sz="1200" spc="10" dirty="0">
                <a:latin typeface="Verdana"/>
                <a:cs typeface="Verdana"/>
              </a:rPr>
              <a:t>cities </a:t>
            </a:r>
            <a:r>
              <a:rPr sz="1200" spc="30" dirty="0">
                <a:latin typeface="Verdana"/>
                <a:cs typeface="Verdana"/>
              </a:rPr>
              <a:t>in </a:t>
            </a:r>
            <a:r>
              <a:rPr sz="1200" spc="-30" dirty="0">
                <a:latin typeface="Verdana"/>
                <a:cs typeface="Verdana"/>
              </a:rPr>
              <a:t>India, </a:t>
            </a:r>
            <a:r>
              <a:rPr sz="1200" spc="-50" dirty="0">
                <a:latin typeface="Verdana"/>
                <a:cs typeface="Verdana"/>
              </a:rPr>
              <a:t>Israel, 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Singapore, </a:t>
            </a:r>
            <a:r>
              <a:rPr sz="1200" spc="40" dirty="0">
                <a:latin typeface="Verdana"/>
                <a:cs typeface="Verdana"/>
              </a:rPr>
              <a:t>and </a:t>
            </a:r>
            <a:r>
              <a:rPr sz="1200" spc="-35" dirty="0">
                <a:latin typeface="Verdana"/>
                <a:cs typeface="Verdana"/>
              </a:rPr>
              <a:t>USA. </a:t>
            </a:r>
            <a:r>
              <a:rPr sz="1200" spc="60" dirty="0">
                <a:latin typeface="Verdana"/>
                <a:cs typeface="Verdana"/>
              </a:rPr>
              <a:t>With </a:t>
            </a:r>
            <a:r>
              <a:rPr sz="1200" spc="20" dirty="0">
                <a:latin typeface="Verdana"/>
                <a:cs typeface="Verdana"/>
              </a:rPr>
              <a:t>our </a:t>
            </a:r>
            <a:r>
              <a:rPr sz="1200" spc="5" dirty="0">
                <a:latin typeface="Verdana"/>
                <a:cs typeface="Verdana"/>
              </a:rPr>
              <a:t>expertise </a:t>
            </a:r>
            <a:r>
              <a:rPr sz="1200" spc="40" dirty="0">
                <a:latin typeface="Verdana"/>
                <a:cs typeface="Verdana"/>
              </a:rPr>
              <a:t>and </a:t>
            </a:r>
            <a:r>
              <a:rPr sz="1200" spc="30" dirty="0">
                <a:latin typeface="Verdana"/>
                <a:cs typeface="Verdana"/>
              </a:rPr>
              <a:t>understanding </a:t>
            </a:r>
            <a:r>
              <a:rPr sz="1200" spc="20" dirty="0">
                <a:latin typeface="Verdana"/>
                <a:cs typeface="Verdana"/>
              </a:rPr>
              <a:t>of </a:t>
            </a:r>
            <a:r>
              <a:rPr sz="1200" spc="30" dirty="0">
                <a:latin typeface="Verdana"/>
                <a:cs typeface="Verdana"/>
              </a:rPr>
              <a:t>the </a:t>
            </a:r>
            <a:r>
              <a:rPr sz="1200" spc="15" dirty="0">
                <a:latin typeface="Verdana"/>
                <a:cs typeface="Verdana"/>
              </a:rPr>
              <a:t>ecosystems </a:t>
            </a:r>
            <a:r>
              <a:rPr sz="1200" spc="30" dirty="0">
                <a:latin typeface="Verdana"/>
                <a:cs typeface="Verdana"/>
              </a:rPr>
              <a:t>in </a:t>
            </a:r>
            <a:r>
              <a:rPr sz="1200" spc="25" dirty="0">
                <a:latin typeface="Verdana"/>
                <a:cs typeface="Verdana"/>
              </a:rPr>
              <a:t>Electronic </a:t>
            </a:r>
            <a:r>
              <a:rPr sz="1200" spc="-5" dirty="0">
                <a:latin typeface="Verdana"/>
                <a:cs typeface="Verdana"/>
              </a:rPr>
              <a:t>Research, </a:t>
            </a:r>
            <a:r>
              <a:rPr sz="1200" spc="30" dirty="0">
                <a:latin typeface="Verdana"/>
                <a:cs typeface="Verdana"/>
              </a:rPr>
              <a:t>Development </a:t>
            </a:r>
            <a:r>
              <a:rPr sz="1200" spc="40" dirty="0">
                <a:latin typeface="Verdana"/>
                <a:cs typeface="Verdana"/>
              </a:rPr>
              <a:t>and </a:t>
            </a:r>
            <a:r>
              <a:rPr sz="1200" spc="35" dirty="0">
                <a:latin typeface="Verdana"/>
                <a:cs typeface="Verdana"/>
              </a:rPr>
              <a:t>Manufacturing </a:t>
            </a:r>
            <a:r>
              <a:rPr sz="1200" spc="30" dirty="0">
                <a:latin typeface="Verdana"/>
                <a:cs typeface="Verdana"/>
              </a:rPr>
              <a:t>in </a:t>
            </a:r>
            <a:r>
              <a:rPr sz="1200" spc="3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Aerospace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50" dirty="0">
                <a:latin typeface="Verdana"/>
                <a:cs typeface="Verdana"/>
              </a:rPr>
              <a:t>&amp;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Defence,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Hi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Rel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-20" dirty="0">
                <a:latin typeface="Verdana"/>
                <a:cs typeface="Verdana"/>
              </a:rPr>
              <a:t>Space,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85" dirty="0">
                <a:latin typeface="Verdana"/>
                <a:cs typeface="Verdana"/>
              </a:rPr>
              <a:t>5G,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SATCOM,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Homeland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Security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Smart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City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industries,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be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it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public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or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private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sector,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with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years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of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strong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collaborations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with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manufactures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worldwide,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we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engage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not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only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7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supplying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the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most</a:t>
            </a:r>
            <a:r>
              <a:rPr sz="1200" spc="-7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advanced</a:t>
            </a:r>
            <a:r>
              <a:rPr sz="1200" spc="-6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components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from</a:t>
            </a:r>
            <a:r>
              <a:rPr sz="1200" spc="-6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global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leaders,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but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also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providing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business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consultancy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55" dirty="0">
                <a:latin typeface="Verdana"/>
                <a:cs typeface="Verdana"/>
              </a:rPr>
              <a:t>RF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design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services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to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enable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Bespoke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Solutions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for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our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clients.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900" b="1" spc="30" dirty="0">
                <a:solidFill>
                  <a:srgbClr val="033E86"/>
                </a:solidFill>
                <a:latin typeface="Tahoma"/>
                <a:cs typeface="Tahoma"/>
              </a:rPr>
              <a:t>Vision</a:t>
            </a:r>
            <a:endParaRPr sz="1900">
              <a:latin typeface="Tahoma"/>
              <a:cs typeface="Tahoma"/>
            </a:endParaRPr>
          </a:p>
          <a:p>
            <a:pPr marL="12700" marR="6350" algn="just">
              <a:lnSpc>
                <a:spcPct val="110000"/>
              </a:lnSpc>
              <a:spcBef>
                <a:spcPts val="1095"/>
              </a:spcBef>
            </a:pPr>
            <a:r>
              <a:rPr sz="1200" spc="-5" dirty="0">
                <a:latin typeface="Verdana"/>
                <a:cs typeface="Verdana"/>
              </a:rPr>
              <a:t>To </a:t>
            </a:r>
            <a:r>
              <a:rPr sz="1200" spc="50" dirty="0">
                <a:latin typeface="Verdana"/>
                <a:cs typeface="Verdana"/>
              </a:rPr>
              <a:t>become </a:t>
            </a:r>
            <a:r>
              <a:rPr sz="1200" spc="-15" dirty="0">
                <a:latin typeface="Verdana"/>
                <a:cs typeface="Verdana"/>
              </a:rPr>
              <a:t>India’s </a:t>
            </a:r>
            <a:r>
              <a:rPr sz="1200" spc="10" dirty="0">
                <a:latin typeface="Verdana"/>
                <a:cs typeface="Verdana"/>
              </a:rPr>
              <a:t>largest </a:t>
            </a:r>
            <a:r>
              <a:rPr sz="1200" spc="35" dirty="0">
                <a:latin typeface="Verdana"/>
                <a:cs typeface="Verdana"/>
              </a:rPr>
              <a:t>and most </a:t>
            </a:r>
            <a:r>
              <a:rPr sz="1200" spc="10" dirty="0">
                <a:latin typeface="Verdana"/>
                <a:cs typeface="Verdana"/>
              </a:rPr>
              <a:t>reliable provider </a:t>
            </a:r>
            <a:r>
              <a:rPr sz="1200" spc="20" dirty="0">
                <a:latin typeface="Verdana"/>
                <a:cs typeface="Verdana"/>
              </a:rPr>
              <a:t>of </a:t>
            </a:r>
            <a:r>
              <a:rPr sz="1200" spc="15" dirty="0">
                <a:latin typeface="Verdana"/>
                <a:cs typeface="Verdana"/>
              </a:rPr>
              <a:t>electronics </a:t>
            </a:r>
            <a:r>
              <a:rPr sz="1200" spc="40" dirty="0">
                <a:latin typeface="Verdana"/>
                <a:cs typeface="Verdana"/>
              </a:rPr>
              <a:t>building </a:t>
            </a:r>
            <a:r>
              <a:rPr sz="1200" spc="25" dirty="0">
                <a:latin typeface="Verdana"/>
                <a:cs typeface="Verdana"/>
              </a:rPr>
              <a:t>blocks </a:t>
            </a:r>
            <a:r>
              <a:rPr sz="1200" dirty="0">
                <a:latin typeface="Verdana"/>
                <a:cs typeface="Verdana"/>
              </a:rPr>
              <a:t>for </a:t>
            </a:r>
            <a:r>
              <a:rPr sz="1200" spc="35" dirty="0">
                <a:latin typeface="Verdana"/>
                <a:cs typeface="Verdana"/>
              </a:rPr>
              <a:t>R </a:t>
            </a:r>
            <a:r>
              <a:rPr sz="1200" spc="-50" dirty="0">
                <a:latin typeface="Verdana"/>
                <a:cs typeface="Verdana"/>
              </a:rPr>
              <a:t>&amp; </a:t>
            </a:r>
            <a:r>
              <a:rPr sz="1200" spc="65" dirty="0">
                <a:latin typeface="Verdana"/>
                <a:cs typeface="Verdana"/>
              </a:rPr>
              <a:t>D </a:t>
            </a:r>
            <a:r>
              <a:rPr sz="1200" spc="35" dirty="0">
                <a:latin typeface="Verdana"/>
                <a:cs typeface="Verdana"/>
              </a:rPr>
              <a:t>and Manufacturing </a:t>
            </a:r>
            <a:r>
              <a:rPr sz="1200" spc="15" dirty="0">
                <a:latin typeface="Verdana"/>
                <a:cs typeface="Verdana"/>
              </a:rPr>
              <a:t>companies/institutions in </a:t>
            </a:r>
            <a:r>
              <a:rPr sz="1200" spc="2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public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private</a:t>
            </a:r>
            <a:r>
              <a:rPr sz="1200" spc="-105" dirty="0">
                <a:latin typeface="Verdana"/>
                <a:cs typeface="Verdana"/>
              </a:rPr>
              <a:t> </a:t>
            </a:r>
            <a:r>
              <a:rPr sz="1200" spc="-15" dirty="0">
                <a:latin typeface="Verdana"/>
                <a:cs typeface="Verdana"/>
              </a:rPr>
              <a:t>sector.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700" b="1" spc="25" dirty="0">
                <a:solidFill>
                  <a:srgbClr val="033E86"/>
                </a:solidFill>
                <a:latin typeface="Tahoma"/>
                <a:cs typeface="Tahoma"/>
              </a:rPr>
              <a:t>Mission</a:t>
            </a:r>
            <a:endParaRPr sz="1700">
              <a:latin typeface="Tahoma"/>
              <a:cs typeface="Tahoma"/>
            </a:endParaRPr>
          </a:p>
          <a:p>
            <a:pPr marL="12700" marR="7620" algn="just">
              <a:lnSpc>
                <a:spcPct val="110000"/>
              </a:lnSpc>
              <a:spcBef>
                <a:spcPts val="1065"/>
              </a:spcBef>
            </a:pPr>
            <a:r>
              <a:rPr sz="1200" spc="-5" dirty="0">
                <a:latin typeface="Verdana"/>
                <a:cs typeface="Verdana"/>
              </a:rPr>
              <a:t>To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bring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10" dirty="0">
                <a:latin typeface="Verdana"/>
                <a:cs typeface="Verdana"/>
              </a:rPr>
              <a:t>world’s</a:t>
            </a:r>
            <a:r>
              <a:rPr sz="1200" spc="-5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most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advanced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technology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solutions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and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components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to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India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through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symbiotic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relationships</a:t>
            </a:r>
            <a:r>
              <a:rPr sz="1200" spc="-40" dirty="0">
                <a:latin typeface="Verdana"/>
                <a:cs typeface="Verdana"/>
              </a:rPr>
              <a:t> </a:t>
            </a:r>
            <a:r>
              <a:rPr sz="1200" spc="45" dirty="0">
                <a:latin typeface="Verdana"/>
                <a:cs typeface="Verdana"/>
              </a:rPr>
              <a:t>with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the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world</a:t>
            </a:r>
            <a:r>
              <a:rPr sz="1200" spc="-35" dirty="0">
                <a:latin typeface="Verdana"/>
                <a:cs typeface="Verdana"/>
              </a:rPr>
              <a:t> </a:t>
            </a:r>
            <a:r>
              <a:rPr sz="1200" spc="5" dirty="0">
                <a:latin typeface="Verdana"/>
                <a:cs typeface="Verdana"/>
              </a:rPr>
              <a:t>leaders</a:t>
            </a:r>
            <a:r>
              <a:rPr sz="1200" spc="-4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55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the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field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thereby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support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indigenous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product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development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40" dirty="0">
                <a:latin typeface="Verdana"/>
                <a:cs typeface="Verdana"/>
              </a:rPr>
              <a:t>and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‘Make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in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India’</a:t>
            </a:r>
            <a:r>
              <a:rPr sz="1200" spc="-95" dirty="0">
                <a:latin typeface="Verdana"/>
                <a:cs typeface="Verdana"/>
              </a:rPr>
              <a:t> </a:t>
            </a:r>
            <a:r>
              <a:rPr sz="1200" spc="-10" dirty="0">
                <a:latin typeface="Verdana"/>
                <a:cs typeface="Verdana"/>
              </a:rPr>
              <a:t>initiatives.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700" b="1" spc="65" dirty="0">
                <a:solidFill>
                  <a:srgbClr val="033E86"/>
                </a:solidFill>
                <a:latin typeface="Tahoma"/>
                <a:cs typeface="Tahoma"/>
              </a:rPr>
              <a:t>Quick</a:t>
            </a:r>
            <a:r>
              <a:rPr sz="1700" b="1" spc="-8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700" b="1" spc="40" dirty="0">
                <a:solidFill>
                  <a:srgbClr val="033E86"/>
                </a:solidFill>
                <a:latin typeface="Tahoma"/>
                <a:cs typeface="Tahoma"/>
              </a:rPr>
              <a:t>Facts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91" y="578672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691" y="611438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1691" y="5457240"/>
            <a:ext cx="3808729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200" spc="-200" dirty="0">
                <a:latin typeface="Verdana"/>
                <a:cs typeface="Verdana"/>
              </a:rPr>
              <a:t>1</a:t>
            </a:r>
            <a:r>
              <a:rPr sz="1200" spc="-204" dirty="0">
                <a:latin typeface="Verdana"/>
                <a:cs typeface="Verdana"/>
              </a:rPr>
              <a:t>5</a:t>
            </a:r>
            <a:r>
              <a:rPr sz="1200" spc="35" dirty="0">
                <a:latin typeface="Verdana"/>
                <a:cs typeface="Verdana"/>
              </a:rPr>
              <a:t>00</a:t>
            </a:r>
            <a:r>
              <a:rPr sz="1200" spc="-285" dirty="0">
                <a:latin typeface="Verdana"/>
                <a:cs typeface="Verdana"/>
              </a:rPr>
              <a:t>+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50" dirty="0">
                <a:latin typeface="Verdana"/>
                <a:cs typeface="Verdana"/>
              </a:rPr>
              <a:t>Pro</a:t>
            </a:r>
            <a:r>
              <a:rPr sz="1200" spc="55" dirty="0">
                <a:latin typeface="Verdana"/>
                <a:cs typeface="Verdana"/>
              </a:rPr>
              <a:t>duc</a:t>
            </a:r>
            <a:r>
              <a:rPr sz="1200" spc="30" dirty="0">
                <a:latin typeface="Verdana"/>
                <a:cs typeface="Verdana"/>
              </a:rPr>
              <a:t>t</a:t>
            </a:r>
            <a:r>
              <a:rPr sz="1200" spc="-25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155"/>
              </a:spcBef>
            </a:pPr>
            <a:r>
              <a:rPr sz="1200" spc="-200" dirty="0">
                <a:latin typeface="Verdana"/>
                <a:cs typeface="Verdana"/>
              </a:rPr>
              <a:t>1</a:t>
            </a:r>
            <a:r>
              <a:rPr sz="1200" spc="-204" dirty="0">
                <a:latin typeface="Verdana"/>
                <a:cs typeface="Verdana"/>
              </a:rPr>
              <a:t>5</a:t>
            </a:r>
            <a:r>
              <a:rPr sz="1200" spc="35" dirty="0">
                <a:latin typeface="Verdana"/>
                <a:cs typeface="Verdana"/>
              </a:rPr>
              <a:t>0</a:t>
            </a:r>
            <a:r>
              <a:rPr sz="1200" spc="-285" dirty="0">
                <a:latin typeface="Verdana"/>
                <a:cs typeface="Verdana"/>
              </a:rPr>
              <a:t>+</a:t>
            </a:r>
            <a:r>
              <a:rPr sz="1200" spc="-9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C</a:t>
            </a:r>
            <a:r>
              <a:rPr sz="1200" spc="25" dirty="0">
                <a:latin typeface="Verdana"/>
                <a:cs typeface="Verdana"/>
              </a:rPr>
              <a:t>ollec</a:t>
            </a:r>
            <a:r>
              <a:rPr sz="1200" spc="10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ive</a:t>
            </a:r>
            <a:r>
              <a:rPr sz="1200" spc="-80" dirty="0">
                <a:latin typeface="Verdana"/>
                <a:cs typeface="Verdana"/>
              </a:rPr>
              <a:t> </a:t>
            </a:r>
            <a:r>
              <a:rPr sz="1200" spc="35" dirty="0">
                <a:latin typeface="Verdana"/>
                <a:cs typeface="Verdana"/>
              </a:rPr>
              <a:t>Y</a:t>
            </a:r>
            <a:r>
              <a:rPr sz="1200" spc="-10" dirty="0">
                <a:latin typeface="Verdana"/>
                <a:cs typeface="Verdana"/>
              </a:rPr>
              <a:t>ears</a:t>
            </a:r>
            <a:r>
              <a:rPr sz="1200" spc="-114" dirty="0">
                <a:latin typeface="Verdana"/>
                <a:cs typeface="Verdana"/>
              </a:rPr>
              <a:t> </a:t>
            </a:r>
            <a:r>
              <a:rPr sz="1200" spc="30" dirty="0">
                <a:latin typeface="Verdana"/>
                <a:cs typeface="Verdana"/>
              </a:rPr>
              <a:t>o</a:t>
            </a:r>
            <a:r>
              <a:rPr sz="1200" dirty="0">
                <a:latin typeface="Verdana"/>
                <a:cs typeface="Verdana"/>
              </a:rPr>
              <a:t>f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E</a:t>
            </a:r>
            <a:r>
              <a:rPr sz="1200" spc="-10" dirty="0">
                <a:latin typeface="Verdana"/>
                <a:cs typeface="Verdana"/>
              </a:rPr>
              <a:t>x</a:t>
            </a:r>
            <a:r>
              <a:rPr sz="1200" spc="45" dirty="0">
                <a:latin typeface="Verdana"/>
                <a:cs typeface="Verdana"/>
              </a:rPr>
              <a:t>p</a:t>
            </a:r>
            <a:r>
              <a:rPr sz="1200" spc="35" dirty="0">
                <a:latin typeface="Verdana"/>
                <a:cs typeface="Verdana"/>
              </a:rPr>
              <a:t>e</a:t>
            </a:r>
            <a:r>
              <a:rPr sz="1200" spc="20" dirty="0">
                <a:latin typeface="Verdana"/>
                <a:cs typeface="Verdana"/>
              </a:rPr>
              <a:t>rienc</a:t>
            </a:r>
            <a:r>
              <a:rPr sz="1200" spc="15" dirty="0">
                <a:latin typeface="Verdana"/>
                <a:cs typeface="Verdana"/>
              </a:rPr>
              <a:t>e</a:t>
            </a:r>
            <a:endParaRPr sz="12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1140"/>
              </a:spcBef>
            </a:pPr>
            <a:r>
              <a:rPr sz="1200" spc="-229" dirty="0">
                <a:latin typeface="Verdana"/>
                <a:cs typeface="Verdana"/>
              </a:rPr>
              <a:t>15+</a:t>
            </a:r>
            <a:r>
              <a:rPr sz="1200" spc="-85" dirty="0">
                <a:latin typeface="Verdana"/>
                <a:cs typeface="Verdana"/>
              </a:rPr>
              <a:t> </a:t>
            </a:r>
            <a:r>
              <a:rPr sz="1200" spc="15" dirty="0">
                <a:latin typeface="Verdana"/>
                <a:cs typeface="Verdana"/>
              </a:rPr>
              <a:t>Global</a:t>
            </a:r>
            <a:r>
              <a:rPr sz="1200" spc="-100" dirty="0">
                <a:latin typeface="Verdana"/>
                <a:cs typeface="Verdana"/>
              </a:rPr>
              <a:t> </a:t>
            </a:r>
            <a:r>
              <a:rPr sz="1200" spc="25" dirty="0">
                <a:latin typeface="Verdana"/>
                <a:cs typeface="Verdana"/>
              </a:rPr>
              <a:t>OEM/Manufacturer</a:t>
            </a:r>
            <a:r>
              <a:rPr sz="1200" spc="-110" dirty="0">
                <a:latin typeface="Verdana"/>
                <a:cs typeface="Verdana"/>
              </a:rPr>
              <a:t> </a:t>
            </a:r>
            <a:r>
              <a:rPr sz="1200" spc="20" dirty="0">
                <a:latin typeface="Verdana"/>
                <a:cs typeface="Verdana"/>
              </a:rPr>
              <a:t>Partnerships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302133"/>
            <a:ext cx="4949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Industries</a:t>
            </a:r>
            <a:r>
              <a:rPr spc="-170" dirty="0"/>
              <a:t> </a:t>
            </a:r>
            <a:r>
              <a:rPr spc="60" dirty="0"/>
              <a:t>We</a:t>
            </a:r>
            <a:r>
              <a:rPr spc="-185" dirty="0"/>
              <a:t> </a:t>
            </a:r>
            <a:r>
              <a:rPr spc="-140" dirty="0"/>
              <a:t>Serve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8442" y="1270101"/>
            <a:ext cx="1099693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000" b="1" spc="145" dirty="0">
                <a:solidFill>
                  <a:srgbClr val="033E86"/>
                </a:solidFill>
                <a:latin typeface="Tahoma"/>
                <a:cs typeface="Tahoma"/>
              </a:rPr>
              <a:t>We</a:t>
            </a:r>
            <a:r>
              <a:rPr sz="2000" b="1" spc="-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40" dirty="0">
                <a:solidFill>
                  <a:srgbClr val="033E86"/>
                </a:solidFill>
                <a:latin typeface="Tahoma"/>
                <a:cs typeface="Tahoma"/>
              </a:rPr>
              <a:t>provide</a:t>
            </a:r>
            <a:r>
              <a:rPr sz="2000" b="1" spc="-6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033E86"/>
                </a:solidFill>
                <a:latin typeface="Tahoma"/>
                <a:cs typeface="Tahoma"/>
              </a:rPr>
              <a:t>cost</a:t>
            </a:r>
            <a:r>
              <a:rPr sz="2000" b="1" spc="-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033E86"/>
                </a:solidFill>
                <a:latin typeface="Tahoma"/>
                <a:cs typeface="Tahoma"/>
              </a:rPr>
              <a:t>and</a:t>
            </a:r>
            <a:r>
              <a:rPr sz="2000" b="1" spc="-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033E86"/>
                </a:solidFill>
                <a:latin typeface="Tahoma"/>
                <a:cs typeface="Tahoma"/>
              </a:rPr>
              <a:t>time</a:t>
            </a:r>
            <a:r>
              <a:rPr sz="2000" b="1" spc="-4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033E86"/>
                </a:solidFill>
                <a:latin typeface="Tahoma"/>
                <a:cs typeface="Tahoma"/>
              </a:rPr>
              <a:t>effective</a:t>
            </a:r>
            <a:r>
              <a:rPr sz="2000" b="1" spc="-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033E86"/>
                </a:solidFill>
                <a:latin typeface="Tahoma"/>
                <a:cs typeface="Tahoma"/>
              </a:rPr>
              <a:t>Electronic</a:t>
            </a:r>
            <a:r>
              <a:rPr sz="2000" b="1" spc="-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33E86"/>
                </a:solidFill>
                <a:latin typeface="Tahoma"/>
                <a:cs typeface="Tahoma"/>
              </a:rPr>
              <a:t>/Microwave/RF</a:t>
            </a:r>
            <a:r>
              <a:rPr sz="2000" b="1" spc="-7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60" dirty="0">
                <a:solidFill>
                  <a:srgbClr val="033E86"/>
                </a:solidFill>
                <a:latin typeface="Tahoma"/>
                <a:cs typeface="Tahoma"/>
              </a:rPr>
              <a:t>components,</a:t>
            </a:r>
            <a:r>
              <a:rPr sz="2000" b="1" spc="-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033E86"/>
                </a:solidFill>
                <a:latin typeface="Tahoma"/>
                <a:cs typeface="Tahoma"/>
              </a:rPr>
              <a:t>building </a:t>
            </a:r>
            <a:r>
              <a:rPr sz="2000" b="1" spc="-57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50" dirty="0">
                <a:solidFill>
                  <a:srgbClr val="033E86"/>
                </a:solidFill>
                <a:latin typeface="Tahoma"/>
                <a:cs typeface="Tahoma"/>
              </a:rPr>
              <a:t>blocks</a:t>
            </a:r>
            <a:r>
              <a:rPr sz="2000" b="1" spc="-6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70" dirty="0">
                <a:solidFill>
                  <a:srgbClr val="033E86"/>
                </a:solidFill>
                <a:latin typeface="Tahoma"/>
                <a:cs typeface="Tahoma"/>
              </a:rPr>
              <a:t>and</a:t>
            </a:r>
            <a:r>
              <a:rPr sz="2000" b="1" spc="-3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45" dirty="0">
                <a:solidFill>
                  <a:srgbClr val="033E86"/>
                </a:solidFill>
                <a:latin typeface="Tahoma"/>
                <a:cs typeface="Tahoma"/>
              </a:rPr>
              <a:t>subsystems</a:t>
            </a:r>
            <a:r>
              <a:rPr sz="2000" b="1" spc="-7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33E86"/>
                </a:solidFill>
                <a:latin typeface="Tahoma"/>
                <a:cs typeface="Tahoma"/>
              </a:rPr>
              <a:t>for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0641" y="2373178"/>
            <a:ext cx="5258435" cy="57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33E86"/>
                </a:solidFill>
                <a:latin typeface="Tahoma"/>
                <a:cs typeface="Tahoma"/>
              </a:rPr>
              <a:t>5G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-110" dirty="0">
                <a:latin typeface="Verdana"/>
                <a:cs typeface="Verdana"/>
              </a:rPr>
              <a:t>5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10" dirty="0">
                <a:latin typeface="Verdana"/>
                <a:cs typeface="Verdana"/>
              </a:rPr>
              <a:t>a</a:t>
            </a:r>
            <a:r>
              <a:rPr sz="1600" spc="45" dirty="0">
                <a:latin typeface="Verdana"/>
                <a:cs typeface="Verdana"/>
              </a:rPr>
              <a:t>dio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solut</a:t>
            </a:r>
            <a:r>
              <a:rPr sz="1600" spc="5" dirty="0">
                <a:latin typeface="Verdana"/>
                <a:cs typeface="Verdana"/>
              </a:rPr>
              <a:t>i</a:t>
            </a:r>
            <a:r>
              <a:rPr sz="1600" spc="35" dirty="0">
                <a:latin typeface="Verdana"/>
                <a:cs typeface="Verdana"/>
              </a:rPr>
              <a:t>o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-35" dirty="0">
                <a:latin typeface="Verdana"/>
                <a:cs typeface="Verdana"/>
              </a:rPr>
              <a:t>s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f</a:t>
            </a:r>
            <a:r>
              <a:rPr sz="1600" spc="20" dirty="0">
                <a:latin typeface="Verdana"/>
                <a:cs typeface="Verdana"/>
              </a:rPr>
              <a:t>o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25" dirty="0">
                <a:latin typeface="Verdana"/>
                <a:cs typeface="Verdana"/>
              </a:rPr>
              <a:t>e</a:t>
            </a:r>
            <a:r>
              <a:rPr sz="1600" spc="5" dirty="0">
                <a:latin typeface="Verdana"/>
                <a:cs typeface="Verdana"/>
              </a:rPr>
              <a:t>l</a:t>
            </a:r>
            <a:r>
              <a:rPr sz="1600" spc="10" dirty="0">
                <a:latin typeface="Verdana"/>
                <a:cs typeface="Verdana"/>
              </a:rPr>
              <a:t>e</a:t>
            </a:r>
            <a:r>
              <a:rPr sz="1600" spc="80" dirty="0">
                <a:latin typeface="Verdana"/>
                <a:cs typeface="Verdana"/>
              </a:rPr>
              <a:t>com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/Mobility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-80" dirty="0">
                <a:latin typeface="Verdana"/>
                <a:cs typeface="Verdana"/>
              </a:rPr>
              <a:t>/IOT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20" dirty="0">
                <a:latin typeface="Verdana"/>
                <a:cs typeface="Verdana"/>
              </a:rPr>
              <a:t>e</a:t>
            </a:r>
            <a:r>
              <a:rPr sz="1600" spc="10" dirty="0">
                <a:latin typeface="Verdana"/>
                <a:cs typeface="Verdana"/>
              </a:rPr>
              <a:t>e</a:t>
            </a:r>
            <a:r>
              <a:rPr sz="1600" spc="25" dirty="0">
                <a:latin typeface="Verdana"/>
                <a:cs typeface="Verdana"/>
              </a:rPr>
              <a:t>ds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8561" y="3352291"/>
            <a:ext cx="4638040" cy="576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75" dirty="0">
                <a:solidFill>
                  <a:srgbClr val="033E86"/>
                </a:solidFill>
                <a:latin typeface="Tahoma"/>
                <a:cs typeface="Tahoma"/>
              </a:rPr>
              <a:t>Homeland</a:t>
            </a:r>
            <a:r>
              <a:rPr sz="2000" b="1" spc="-7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033E86"/>
                </a:solidFill>
                <a:latin typeface="Tahoma"/>
                <a:cs typeface="Tahoma"/>
              </a:rPr>
              <a:t>Security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600" spc="35" dirty="0">
                <a:latin typeface="Verdana"/>
                <a:cs typeface="Verdana"/>
              </a:rPr>
              <a:t>Perimeter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Intruder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Systems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Subsystems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8561" y="4175505"/>
            <a:ext cx="422465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40" dirty="0">
                <a:solidFill>
                  <a:srgbClr val="033E86"/>
                </a:solidFill>
                <a:latin typeface="Tahoma"/>
                <a:cs typeface="Tahoma"/>
              </a:rPr>
              <a:t>Smart</a:t>
            </a:r>
            <a:r>
              <a:rPr sz="2000" b="1" spc="-8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033E86"/>
                </a:solidFill>
                <a:latin typeface="Tahoma"/>
                <a:cs typeface="Tahoma"/>
              </a:rPr>
              <a:t>City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75" dirty="0">
                <a:latin typeface="Verdana"/>
                <a:cs typeface="Verdana"/>
              </a:rPr>
              <a:t>Pr</a:t>
            </a:r>
            <a:r>
              <a:rPr sz="1600" spc="35" dirty="0">
                <a:latin typeface="Verdana"/>
                <a:cs typeface="Verdana"/>
              </a:rPr>
              <a:t>o</a:t>
            </a:r>
            <a:r>
              <a:rPr sz="1600" spc="5" dirty="0">
                <a:latin typeface="Verdana"/>
                <a:cs typeface="Verdana"/>
              </a:rPr>
              <a:t>ject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C</a:t>
            </a:r>
            <a:r>
              <a:rPr sz="1600" spc="25" dirty="0">
                <a:latin typeface="Verdana"/>
                <a:cs typeface="Verdana"/>
              </a:rPr>
              <a:t>o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10" dirty="0">
                <a:latin typeface="Verdana"/>
                <a:cs typeface="Verdana"/>
              </a:rPr>
              <a:t>sult</a:t>
            </a:r>
            <a:r>
              <a:rPr sz="1600" spc="20" dirty="0">
                <a:latin typeface="Verdana"/>
                <a:cs typeface="Verdana"/>
              </a:rPr>
              <a:t>a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10" dirty="0">
                <a:latin typeface="Verdana"/>
                <a:cs typeface="Verdana"/>
              </a:rPr>
              <a:t>cy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an</a:t>
            </a:r>
            <a:r>
              <a:rPr sz="1600" spc="50" dirty="0">
                <a:latin typeface="Verdana"/>
                <a:cs typeface="Verdana"/>
              </a:rPr>
              <a:t>d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Buildi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100" dirty="0">
                <a:latin typeface="Verdana"/>
                <a:cs typeface="Verdana"/>
              </a:rPr>
              <a:t>g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Blocks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28561" y="5068633"/>
            <a:ext cx="4725035" cy="821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033E86"/>
                </a:solidFill>
                <a:latin typeface="Tahoma"/>
                <a:cs typeface="Tahoma"/>
              </a:rPr>
              <a:t>Manufacturing</a:t>
            </a:r>
            <a:r>
              <a:rPr sz="2000" b="1" spc="-7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35" dirty="0">
                <a:solidFill>
                  <a:srgbClr val="033E86"/>
                </a:solidFill>
                <a:latin typeface="Tahoma"/>
                <a:cs typeface="Tahoma"/>
              </a:rPr>
              <a:t>Sector</a:t>
            </a: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600" spc="25" dirty="0">
                <a:latin typeface="Verdana"/>
                <a:cs typeface="Verdana"/>
              </a:rPr>
              <a:t>El</a:t>
            </a:r>
            <a:r>
              <a:rPr sz="1600" spc="20" dirty="0">
                <a:latin typeface="Verdana"/>
                <a:cs typeface="Verdana"/>
              </a:rPr>
              <a:t>e</a:t>
            </a:r>
            <a:r>
              <a:rPr sz="1600" spc="25" dirty="0">
                <a:latin typeface="Verdana"/>
                <a:cs typeface="Verdana"/>
              </a:rPr>
              <a:t>ctr</a:t>
            </a:r>
            <a:r>
              <a:rPr sz="1600" spc="35" dirty="0">
                <a:latin typeface="Verdana"/>
                <a:cs typeface="Verdana"/>
              </a:rPr>
              <a:t>o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15" dirty="0">
                <a:latin typeface="Verdana"/>
                <a:cs typeface="Verdana"/>
              </a:rPr>
              <a:t>ics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side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of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130" dirty="0">
                <a:latin typeface="Verdana"/>
                <a:cs typeface="Verdana"/>
              </a:rPr>
              <a:t>m</a:t>
            </a:r>
            <a:r>
              <a:rPr sz="1600" spc="-10" dirty="0">
                <a:latin typeface="Verdana"/>
                <a:cs typeface="Verdana"/>
              </a:rPr>
              <a:t>a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20" dirty="0">
                <a:latin typeface="Verdana"/>
                <a:cs typeface="Verdana"/>
              </a:rPr>
              <a:t>ufa</a:t>
            </a:r>
            <a:r>
              <a:rPr sz="1600" spc="35" dirty="0">
                <a:latin typeface="Verdana"/>
                <a:cs typeface="Verdana"/>
              </a:rPr>
              <a:t>ctur</a:t>
            </a:r>
            <a:r>
              <a:rPr sz="1600" spc="60" dirty="0">
                <a:latin typeface="Verdana"/>
                <a:cs typeface="Verdana"/>
              </a:rPr>
              <a:t>ing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20" dirty="0">
                <a:latin typeface="Verdana"/>
                <a:cs typeface="Verdana"/>
              </a:rPr>
              <a:t>–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75" dirty="0">
                <a:latin typeface="Verdana"/>
                <a:cs typeface="Verdana"/>
              </a:rPr>
              <a:t>PCBs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and  </a:t>
            </a:r>
            <a:r>
              <a:rPr sz="1600" spc="55" dirty="0">
                <a:latin typeface="Verdana"/>
                <a:cs typeface="Verdana"/>
              </a:rPr>
              <a:t>Component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sourcing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28561" y="5886461"/>
            <a:ext cx="1699895" cy="6108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600" spc="65" dirty="0">
                <a:latin typeface="Verdana"/>
                <a:cs typeface="Verdana"/>
              </a:rPr>
              <a:t>Au</a:t>
            </a:r>
            <a:r>
              <a:rPr sz="1600" spc="30" dirty="0">
                <a:latin typeface="Verdana"/>
                <a:cs typeface="Verdana"/>
              </a:rPr>
              <a:t>t</a:t>
            </a:r>
            <a:r>
              <a:rPr sz="1600" spc="35" dirty="0">
                <a:latin typeface="Verdana"/>
                <a:cs typeface="Verdana"/>
              </a:rPr>
              <a:t>o</a:t>
            </a:r>
            <a:r>
              <a:rPr sz="1600" spc="130" dirty="0">
                <a:latin typeface="Verdana"/>
                <a:cs typeface="Verdana"/>
              </a:rPr>
              <a:t>m</a:t>
            </a:r>
            <a:r>
              <a:rPr sz="1600" spc="35" dirty="0">
                <a:latin typeface="Verdana"/>
                <a:cs typeface="Verdana"/>
              </a:rPr>
              <a:t>o</a:t>
            </a:r>
            <a:r>
              <a:rPr sz="1600" spc="-5" dirty="0">
                <a:latin typeface="Verdana"/>
                <a:cs typeface="Verdana"/>
              </a:rPr>
              <a:t>ti</a:t>
            </a:r>
            <a:r>
              <a:rPr sz="1600" spc="-20" dirty="0">
                <a:latin typeface="Verdana"/>
                <a:cs typeface="Verdana"/>
              </a:rPr>
              <a:t>v</a:t>
            </a:r>
            <a:r>
              <a:rPr sz="1600" spc="20" dirty="0">
                <a:latin typeface="Verdana"/>
                <a:cs typeface="Verdana"/>
              </a:rPr>
              <a:t>e</a:t>
            </a:r>
            <a:endParaRPr sz="1600" dirty="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600" spc="25" dirty="0">
                <a:latin typeface="Verdana"/>
                <a:cs typeface="Verdana"/>
              </a:rPr>
              <a:t>Healthcare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7167" y="2532380"/>
            <a:ext cx="2831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5" dirty="0">
                <a:solidFill>
                  <a:srgbClr val="033E86"/>
                </a:solidFill>
                <a:latin typeface="Tahoma"/>
                <a:cs typeface="Tahoma"/>
              </a:rPr>
              <a:t>Aeros</a:t>
            </a:r>
            <a:r>
              <a:rPr sz="2000" b="1" spc="65" dirty="0">
                <a:solidFill>
                  <a:srgbClr val="033E86"/>
                </a:solidFill>
                <a:latin typeface="Tahoma"/>
                <a:cs typeface="Tahoma"/>
              </a:rPr>
              <a:t>p</a:t>
            </a:r>
            <a:r>
              <a:rPr sz="2000" b="1" spc="60" dirty="0">
                <a:solidFill>
                  <a:srgbClr val="033E86"/>
                </a:solidFill>
                <a:latin typeface="Tahoma"/>
                <a:cs typeface="Tahoma"/>
              </a:rPr>
              <a:t>ace</a:t>
            </a:r>
            <a:r>
              <a:rPr sz="2000" b="1" spc="-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-150" dirty="0">
                <a:solidFill>
                  <a:srgbClr val="033E86"/>
                </a:solidFill>
                <a:latin typeface="Tahoma"/>
                <a:cs typeface="Tahoma"/>
              </a:rPr>
              <a:t>&amp;</a:t>
            </a:r>
            <a:r>
              <a:rPr sz="2000" b="1" spc="-3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033E86"/>
                </a:solidFill>
                <a:latin typeface="Tahoma"/>
                <a:cs typeface="Tahoma"/>
              </a:rPr>
              <a:t>Def</a:t>
            </a:r>
            <a:r>
              <a:rPr sz="2000" b="1" spc="80" dirty="0">
                <a:solidFill>
                  <a:srgbClr val="033E86"/>
                </a:solidFill>
                <a:latin typeface="Tahoma"/>
                <a:cs typeface="Tahoma"/>
              </a:rPr>
              <a:t>ence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7167" y="2816758"/>
            <a:ext cx="3088005" cy="119634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484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600" spc="20" dirty="0">
                <a:latin typeface="Verdana"/>
                <a:cs typeface="Verdana"/>
              </a:rPr>
              <a:t>Avionics</a:t>
            </a:r>
            <a:endParaRPr sz="16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80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600" spc="30" dirty="0">
                <a:latin typeface="Verdana"/>
                <a:cs typeface="Verdana"/>
              </a:rPr>
              <a:t>RADAR’s</a:t>
            </a:r>
            <a:endParaRPr sz="16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600" spc="75" dirty="0">
                <a:latin typeface="Verdana"/>
                <a:cs typeface="Verdana"/>
              </a:rPr>
              <a:t>Mi</a:t>
            </a:r>
            <a:r>
              <a:rPr sz="1600" spc="25" dirty="0">
                <a:latin typeface="Verdana"/>
                <a:cs typeface="Verdana"/>
              </a:rPr>
              <a:t>l</a:t>
            </a:r>
            <a:r>
              <a:rPr sz="1600" dirty="0">
                <a:latin typeface="Verdana"/>
                <a:cs typeface="Verdana"/>
              </a:rPr>
              <a:t>itar</a:t>
            </a:r>
            <a:r>
              <a:rPr sz="1600" spc="-55" dirty="0">
                <a:latin typeface="Verdana"/>
                <a:cs typeface="Verdana"/>
              </a:rPr>
              <a:t>y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C</a:t>
            </a:r>
            <a:r>
              <a:rPr sz="1600" spc="20" dirty="0">
                <a:latin typeface="Verdana"/>
                <a:cs typeface="Verdana"/>
              </a:rPr>
              <a:t>o</a:t>
            </a:r>
            <a:r>
              <a:rPr sz="1600" spc="130" dirty="0">
                <a:latin typeface="Verdana"/>
                <a:cs typeface="Verdana"/>
              </a:rPr>
              <a:t>mm</a:t>
            </a:r>
            <a:r>
              <a:rPr sz="1600" spc="35" dirty="0">
                <a:latin typeface="Verdana"/>
                <a:cs typeface="Verdana"/>
              </a:rPr>
              <a:t>unicatio</a:t>
            </a:r>
            <a:r>
              <a:rPr sz="1600" spc="20" dirty="0">
                <a:latin typeface="Verdana"/>
                <a:cs typeface="Verdana"/>
              </a:rPr>
              <a:t>ns</a:t>
            </a:r>
            <a:endParaRPr sz="1600">
              <a:latin typeface="Verdana"/>
              <a:cs typeface="Verdana"/>
            </a:endParaRPr>
          </a:p>
          <a:p>
            <a:pPr marL="469900" indent="-457200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1600" spc="25" dirty="0">
                <a:latin typeface="Verdana"/>
                <a:cs typeface="Verdana"/>
              </a:rPr>
              <a:t>El</a:t>
            </a:r>
            <a:r>
              <a:rPr sz="1600" spc="20" dirty="0">
                <a:latin typeface="Verdana"/>
                <a:cs typeface="Verdana"/>
              </a:rPr>
              <a:t>e</a:t>
            </a:r>
            <a:r>
              <a:rPr sz="1600" spc="25" dirty="0">
                <a:latin typeface="Verdana"/>
                <a:cs typeface="Verdana"/>
              </a:rPr>
              <a:t>ctr</a:t>
            </a:r>
            <a:r>
              <a:rPr sz="1600" spc="35" dirty="0">
                <a:latin typeface="Verdana"/>
                <a:cs typeface="Verdana"/>
              </a:rPr>
              <a:t>o</a:t>
            </a:r>
            <a:r>
              <a:rPr sz="1600" spc="70" dirty="0">
                <a:latin typeface="Verdana"/>
                <a:cs typeface="Verdana"/>
              </a:rPr>
              <a:t>n</a:t>
            </a:r>
            <a:r>
              <a:rPr sz="1600" spc="40" dirty="0">
                <a:latin typeface="Verdana"/>
                <a:cs typeface="Verdana"/>
              </a:rPr>
              <a:t>ic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125" dirty="0">
                <a:latin typeface="Verdana"/>
                <a:cs typeface="Verdana"/>
              </a:rPr>
              <a:t>W</a:t>
            </a:r>
            <a:r>
              <a:rPr sz="1600" spc="80" dirty="0">
                <a:latin typeface="Verdana"/>
                <a:cs typeface="Verdana"/>
              </a:rPr>
              <a:t>a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fa</a:t>
            </a:r>
            <a:r>
              <a:rPr sz="1600" spc="-30" dirty="0">
                <a:latin typeface="Verdana"/>
                <a:cs typeface="Verdana"/>
              </a:rPr>
              <a:t>r</a:t>
            </a:r>
            <a:r>
              <a:rPr sz="1600" spc="20" dirty="0">
                <a:latin typeface="Verdana"/>
                <a:cs typeface="Verdana"/>
              </a:rPr>
              <a:t>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7167" y="4154170"/>
            <a:ext cx="4216400" cy="820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033E86"/>
                </a:solidFill>
                <a:latin typeface="Tahoma"/>
                <a:cs typeface="Tahoma"/>
              </a:rPr>
              <a:t>Hi</a:t>
            </a:r>
            <a:r>
              <a:rPr sz="2000" b="1" spc="-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15" dirty="0">
                <a:solidFill>
                  <a:srgbClr val="033E86"/>
                </a:solidFill>
                <a:latin typeface="Tahoma"/>
                <a:cs typeface="Tahoma"/>
              </a:rPr>
              <a:t>Rel</a:t>
            </a:r>
            <a:r>
              <a:rPr sz="2000" b="1" spc="-5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2000" b="1" spc="55" dirty="0">
                <a:solidFill>
                  <a:srgbClr val="033E86"/>
                </a:solidFill>
                <a:latin typeface="Tahoma"/>
                <a:cs typeface="Tahoma"/>
              </a:rPr>
              <a:t>Space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  <a:tabLst>
                <a:tab pos="377825" algn="l"/>
                <a:tab pos="850900" algn="l"/>
                <a:tab pos="2463165" algn="l"/>
                <a:tab pos="3921760" algn="l"/>
              </a:tabLst>
            </a:pPr>
            <a:r>
              <a:rPr sz="1600" spc="45" dirty="0">
                <a:latin typeface="Verdana"/>
                <a:cs typeface="Verdana"/>
              </a:rPr>
              <a:t>Hi	</a:t>
            </a:r>
            <a:r>
              <a:rPr sz="1600" spc="25" dirty="0">
                <a:latin typeface="Verdana"/>
                <a:cs typeface="Verdana"/>
              </a:rPr>
              <a:t>Rel	</a:t>
            </a:r>
            <a:r>
              <a:rPr sz="1600" spc="55" dirty="0">
                <a:latin typeface="Verdana"/>
                <a:cs typeface="Verdana"/>
              </a:rPr>
              <a:t>Micr</a:t>
            </a:r>
            <a:r>
              <a:rPr sz="1600" spc="40" dirty="0">
                <a:latin typeface="Verdana"/>
                <a:cs typeface="Verdana"/>
              </a:rPr>
              <a:t>o</a:t>
            </a:r>
            <a:r>
              <a:rPr sz="1600" spc="125" dirty="0">
                <a:latin typeface="Verdana"/>
                <a:cs typeface="Verdana"/>
              </a:rPr>
              <a:t>w</a:t>
            </a:r>
            <a:r>
              <a:rPr sz="1600" spc="-10" dirty="0">
                <a:latin typeface="Verdana"/>
                <a:cs typeface="Verdana"/>
              </a:rPr>
              <a:t>a</a:t>
            </a:r>
            <a:r>
              <a:rPr sz="1600" spc="-20" dirty="0">
                <a:latin typeface="Verdana"/>
                <a:cs typeface="Verdana"/>
              </a:rPr>
              <a:t>v</a:t>
            </a:r>
            <a:r>
              <a:rPr sz="1600" spc="-30" dirty="0">
                <a:latin typeface="Verdana"/>
                <a:cs typeface="Verdana"/>
              </a:rPr>
              <a:t>e</a:t>
            </a:r>
            <a:r>
              <a:rPr sz="1600" spc="-60" dirty="0">
                <a:latin typeface="Verdana"/>
                <a:cs typeface="Verdana"/>
              </a:rPr>
              <a:t>/R</a:t>
            </a:r>
            <a:r>
              <a:rPr sz="1600" spc="90" dirty="0">
                <a:latin typeface="Verdana"/>
                <a:cs typeface="Verdana"/>
              </a:rPr>
              <a:t>F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65" dirty="0">
                <a:latin typeface="Verdana"/>
                <a:cs typeface="Verdana"/>
              </a:rPr>
              <a:t>co</a:t>
            </a:r>
            <a:r>
              <a:rPr sz="1600" spc="125" dirty="0">
                <a:latin typeface="Verdana"/>
                <a:cs typeface="Verdana"/>
              </a:rPr>
              <a:t>m</a:t>
            </a:r>
            <a:r>
              <a:rPr sz="1600" spc="40" dirty="0">
                <a:latin typeface="Verdana"/>
                <a:cs typeface="Verdana"/>
              </a:rPr>
              <a:t>ponents</a:t>
            </a:r>
            <a:r>
              <a:rPr sz="1600" dirty="0">
                <a:latin typeface="Verdana"/>
                <a:cs typeface="Verdana"/>
              </a:rPr>
              <a:t>	</a:t>
            </a:r>
            <a:r>
              <a:rPr sz="1600" spc="15" dirty="0">
                <a:latin typeface="Verdana"/>
                <a:cs typeface="Verdana"/>
              </a:rPr>
              <a:t>f</a:t>
            </a:r>
            <a:r>
              <a:rPr sz="1600" spc="5" dirty="0">
                <a:latin typeface="Verdana"/>
                <a:cs typeface="Verdana"/>
              </a:rPr>
              <a:t>o</a:t>
            </a:r>
            <a:r>
              <a:rPr sz="1600" spc="-30" dirty="0">
                <a:latin typeface="Verdana"/>
                <a:cs typeface="Verdana"/>
              </a:rPr>
              <a:t>r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Verdana"/>
                <a:cs typeface="Verdana"/>
              </a:rPr>
              <a:t>Sp</a:t>
            </a:r>
            <a:r>
              <a:rPr sz="1600" spc="30" dirty="0">
                <a:latin typeface="Verdana"/>
                <a:cs typeface="Verdana"/>
              </a:rPr>
              <a:t>ace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and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A</a:t>
            </a:r>
            <a:r>
              <a:rPr sz="1600" spc="25" dirty="0">
                <a:latin typeface="Verdana"/>
                <a:cs typeface="Verdana"/>
              </a:rPr>
              <a:t>irborne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ap</a:t>
            </a:r>
            <a:r>
              <a:rPr sz="1600" spc="30" dirty="0">
                <a:latin typeface="Verdana"/>
                <a:cs typeface="Verdana"/>
              </a:rPr>
              <a:t>plicatio</a:t>
            </a:r>
            <a:r>
              <a:rPr sz="1600" spc="20" dirty="0">
                <a:latin typeface="Verdana"/>
                <a:cs typeface="Verdana"/>
              </a:rPr>
              <a:t>n</a:t>
            </a:r>
            <a:r>
              <a:rPr sz="1600" spc="25" dirty="0">
                <a:latin typeface="Verdana"/>
                <a:cs typeface="Verdana"/>
              </a:rPr>
              <a:t>s</a:t>
            </a:r>
            <a:r>
              <a:rPr sz="1600" spc="-22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7167" y="5190871"/>
            <a:ext cx="3627754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80" dirty="0">
                <a:solidFill>
                  <a:srgbClr val="033E86"/>
                </a:solidFill>
                <a:latin typeface="Tahoma"/>
                <a:cs typeface="Tahoma"/>
              </a:rPr>
              <a:t>SATCOM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600" spc="160" dirty="0">
                <a:latin typeface="Verdana"/>
                <a:cs typeface="Verdana"/>
              </a:rPr>
              <a:t>M</a:t>
            </a:r>
            <a:r>
              <a:rPr sz="1600" spc="95" dirty="0">
                <a:latin typeface="Verdana"/>
                <a:cs typeface="Verdana"/>
              </a:rPr>
              <a:t>F</a:t>
            </a:r>
            <a:r>
              <a:rPr sz="1600" spc="-60" dirty="0">
                <a:latin typeface="Verdana"/>
                <a:cs typeface="Verdana"/>
              </a:rPr>
              <a:t>/R</a:t>
            </a:r>
            <a:r>
              <a:rPr sz="1600" spc="90" dirty="0">
                <a:latin typeface="Verdana"/>
                <a:cs typeface="Verdana"/>
              </a:rPr>
              <a:t>F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C</a:t>
            </a:r>
            <a:r>
              <a:rPr sz="1600" spc="25" dirty="0">
                <a:latin typeface="Verdana"/>
                <a:cs typeface="Verdana"/>
              </a:rPr>
              <a:t>o</a:t>
            </a:r>
            <a:r>
              <a:rPr sz="1600" spc="130" dirty="0">
                <a:latin typeface="Verdana"/>
                <a:cs typeface="Verdana"/>
              </a:rPr>
              <a:t>m</a:t>
            </a:r>
            <a:r>
              <a:rPr sz="1600" spc="40" dirty="0">
                <a:latin typeface="Verdana"/>
                <a:cs typeface="Verdana"/>
              </a:rPr>
              <a:t>ponents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an</a:t>
            </a:r>
            <a:r>
              <a:rPr sz="1600" spc="50" dirty="0">
                <a:latin typeface="Verdana"/>
                <a:cs typeface="Verdana"/>
              </a:rPr>
              <a:t>d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105" dirty="0">
                <a:latin typeface="Verdana"/>
                <a:cs typeface="Verdana"/>
              </a:rPr>
              <a:t>S</a:t>
            </a:r>
            <a:r>
              <a:rPr sz="1600" spc="50" dirty="0">
                <a:latin typeface="Verdana"/>
                <a:cs typeface="Verdana"/>
              </a:rPr>
              <a:t>uba</a:t>
            </a:r>
            <a:r>
              <a:rPr sz="1600" spc="-30" dirty="0">
                <a:latin typeface="Verdana"/>
                <a:cs typeface="Verdana"/>
              </a:rPr>
              <a:t>rr</a:t>
            </a:r>
            <a:r>
              <a:rPr sz="1600" spc="-10" dirty="0">
                <a:latin typeface="Verdana"/>
                <a:cs typeface="Verdana"/>
              </a:rPr>
              <a:t>a</a:t>
            </a:r>
            <a:r>
              <a:rPr sz="1600" spc="-45" dirty="0">
                <a:latin typeface="Verdana"/>
                <a:cs typeface="Verdana"/>
              </a:rPr>
              <a:t>ys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" y="2583179"/>
            <a:ext cx="880121" cy="84049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79" y="3870959"/>
            <a:ext cx="966988" cy="98679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60" y="5015484"/>
            <a:ext cx="880121" cy="87097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5272" y="2318555"/>
            <a:ext cx="840490" cy="72619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40323" y="3193999"/>
            <a:ext cx="860318" cy="92432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567936" y="4267577"/>
            <a:ext cx="938012" cy="1655467"/>
            <a:chOff x="5553469" y="4358640"/>
            <a:chExt cx="938012" cy="1655467"/>
          </a:xfrm>
        </p:grpSpPr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05272" y="4358640"/>
              <a:ext cx="886209" cy="7261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53469" y="5098945"/>
              <a:ext cx="915162" cy="91516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302133"/>
            <a:ext cx="4420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Servic</a:t>
            </a:r>
            <a:r>
              <a:rPr spc="-114" dirty="0"/>
              <a:t>e</a:t>
            </a:r>
            <a:r>
              <a:rPr spc="-170" dirty="0"/>
              <a:t>s</a:t>
            </a:r>
            <a:r>
              <a:rPr spc="-185" dirty="0"/>
              <a:t> </a:t>
            </a:r>
            <a:r>
              <a:rPr spc="60" dirty="0"/>
              <a:t>We</a:t>
            </a:r>
            <a:r>
              <a:rPr spc="-185" dirty="0"/>
              <a:t> </a:t>
            </a:r>
            <a:r>
              <a:rPr spc="-50" dirty="0"/>
              <a:t>O</a:t>
            </a:r>
            <a:r>
              <a:rPr spc="-20" dirty="0"/>
              <a:t>f</a:t>
            </a:r>
            <a:r>
              <a:rPr spc="-114" dirty="0"/>
              <a:t>fer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6841" y="1270761"/>
            <a:ext cx="2184400" cy="1155700"/>
            <a:chOff x="386841" y="1270761"/>
            <a:chExt cx="2184400" cy="1155700"/>
          </a:xfrm>
        </p:grpSpPr>
        <p:sp>
          <p:nvSpPr>
            <p:cNvPr id="4" name="object 4"/>
            <p:cNvSpPr/>
            <p:nvPr/>
          </p:nvSpPr>
          <p:spPr>
            <a:xfrm>
              <a:off x="393191" y="1277111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19812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1981200" y="1143000"/>
                  </a:lnTo>
                  <a:lnTo>
                    <a:pt x="2024862" y="1137965"/>
                  </a:lnTo>
                  <a:lnTo>
                    <a:pt x="2064953" y="1123627"/>
                  </a:lnTo>
                  <a:lnTo>
                    <a:pt x="2100325" y="1101132"/>
                  </a:lnTo>
                  <a:lnTo>
                    <a:pt x="2129832" y="1071625"/>
                  </a:lnTo>
                  <a:lnTo>
                    <a:pt x="2152327" y="1036253"/>
                  </a:lnTo>
                  <a:lnTo>
                    <a:pt x="2166665" y="996162"/>
                  </a:lnTo>
                  <a:lnTo>
                    <a:pt x="2171700" y="952500"/>
                  </a:lnTo>
                  <a:lnTo>
                    <a:pt x="2171700" y="190500"/>
                  </a:lnTo>
                  <a:lnTo>
                    <a:pt x="2166665" y="146837"/>
                  </a:lnTo>
                  <a:lnTo>
                    <a:pt x="2152327" y="106746"/>
                  </a:lnTo>
                  <a:lnTo>
                    <a:pt x="2129832" y="71374"/>
                  </a:lnTo>
                  <a:lnTo>
                    <a:pt x="2100325" y="41867"/>
                  </a:lnTo>
                  <a:lnTo>
                    <a:pt x="2064953" y="19372"/>
                  </a:lnTo>
                  <a:lnTo>
                    <a:pt x="2024862" y="5034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033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191" y="1277111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1981200" y="0"/>
                  </a:lnTo>
                  <a:lnTo>
                    <a:pt x="2024862" y="5034"/>
                  </a:lnTo>
                  <a:lnTo>
                    <a:pt x="2064953" y="19372"/>
                  </a:lnTo>
                  <a:lnTo>
                    <a:pt x="2100325" y="41867"/>
                  </a:lnTo>
                  <a:lnTo>
                    <a:pt x="2129832" y="71374"/>
                  </a:lnTo>
                  <a:lnTo>
                    <a:pt x="2152327" y="106746"/>
                  </a:lnTo>
                  <a:lnTo>
                    <a:pt x="2166665" y="146837"/>
                  </a:lnTo>
                  <a:lnTo>
                    <a:pt x="2171700" y="190500"/>
                  </a:lnTo>
                  <a:lnTo>
                    <a:pt x="2171700" y="952500"/>
                  </a:lnTo>
                  <a:lnTo>
                    <a:pt x="2166665" y="996162"/>
                  </a:lnTo>
                  <a:lnTo>
                    <a:pt x="2152327" y="1036253"/>
                  </a:lnTo>
                  <a:lnTo>
                    <a:pt x="2129832" y="1071625"/>
                  </a:lnTo>
                  <a:lnTo>
                    <a:pt x="2100325" y="1101132"/>
                  </a:lnTo>
                  <a:lnTo>
                    <a:pt x="2064953" y="1123627"/>
                  </a:lnTo>
                  <a:lnTo>
                    <a:pt x="2024862" y="1137965"/>
                  </a:lnTo>
                  <a:lnTo>
                    <a:pt x="19812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42340" y="1550670"/>
            <a:ext cx="1873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Representation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b="1" spc="1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5" dirty="0">
                <a:solidFill>
                  <a:srgbClr val="FFFFFF"/>
                </a:solidFill>
                <a:latin typeface="Tahoma"/>
                <a:cs typeface="Tahoma"/>
              </a:rPr>
              <a:t>Global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OEM’s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16707" y="1239011"/>
            <a:ext cx="9092565" cy="1181100"/>
          </a:xfrm>
          <a:custGeom>
            <a:avLst/>
            <a:gdLst/>
            <a:ahLst/>
            <a:cxnLst/>
            <a:rect l="l" t="t" r="r" b="b"/>
            <a:pathLst>
              <a:path w="9092565" h="1181100">
                <a:moveTo>
                  <a:pt x="0" y="196850"/>
                </a:moveTo>
                <a:lnTo>
                  <a:pt x="5199" y="151715"/>
                </a:lnTo>
                <a:lnTo>
                  <a:pt x="20008" y="110282"/>
                </a:lnTo>
                <a:lnTo>
                  <a:pt x="43247" y="73732"/>
                </a:lnTo>
                <a:lnTo>
                  <a:pt x="73732" y="43247"/>
                </a:lnTo>
                <a:lnTo>
                  <a:pt x="110282" y="20008"/>
                </a:lnTo>
                <a:lnTo>
                  <a:pt x="151715" y="5199"/>
                </a:lnTo>
                <a:lnTo>
                  <a:pt x="196850" y="0"/>
                </a:lnTo>
                <a:lnTo>
                  <a:pt x="8895334" y="0"/>
                </a:lnTo>
                <a:lnTo>
                  <a:pt x="8940468" y="5199"/>
                </a:lnTo>
                <a:lnTo>
                  <a:pt x="8981901" y="20008"/>
                </a:lnTo>
                <a:lnTo>
                  <a:pt x="9018451" y="43247"/>
                </a:lnTo>
                <a:lnTo>
                  <a:pt x="9048936" y="73732"/>
                </a:lnTo>
                <a:lnTo>
                  <a:pt x="9072175" y="110282"/>
                </a:lnTo>
                <a:lnTo>
                  <a:pt x="9086984" y="151715"/>
                </a:lnTo>
                <a:lnTo>
                  <a:pt x="9092184" y="196850"/>
                </a:lnTo>
                <a:lnTo>
                  <a:pt x="9092184" y="984250"/>
                </a:lnTo>
                <a:lnTo>
                  <a:pt x="9086984" y="1029384"/>
                </a:lnTo>
                <a:lnTo>
                  <a:pt x="9072175" y="1070817"/>
                </a:lnTo>
                <a:lnTo>
                  <a:pt x="9048936" y="1107367"/>
                </a:lnTo>
                <a:lnTo>
                  <a:pt x="9018451" y="1137852"/>
                </a:lnTo>
                <a:lnTo>
                  <a:pt x="8981901" y="1161091"/>
                </a:lnTo>
                <a:lnTo>
                  <a:pt x="8940468" y="1175900"/>
                </a:lnTo>
                <a:lnTo>
                  <a:pt x="8895334" y="1181100"/>
                </a:lnTo>
                <a:lnTo>
                  <a:pt x="196850" y="1181100"/>
                </a:lnTo>
                <a:lnTo>
                  <a:pt x="151715" y="1175900"/>
                </a:lnTo>
                <a:lnTo>
                  <a:pt x="110282" y="1161091"/>
                </a:lnTo>
                <a:lnTo>
                  <a:pt x="73732" y="1137852"/>
                </a:lnTo>
                <a:lnTo>
                  <a:pt x="43247" y="1107367"/>
                </a:lnTo>
                <a:lnTo>
                  <a:pt x="20008" y="1070817"/>
                </a:lnTo>
                <a:lnTo>
                  <a:pt x="5199" y="1029384"/>
                </a:lnTo>
                <a:lnTo>
                  <a:pt x="0" y="984250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53105" y="1319529"/>
            <a:ext cx="88195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6890" algn="l"/>
                <a:tab pos="1685925" algn="l"/>
                <a:tab pos="2446655" algn="l"/>
                <a:tab pos="2920365" algn="l"/>
                <a:tab pos="4257040" algn="l"/>
                <a:tab pos="5480685" algn="l"/>
                <a:tab pos="7397115" algn="l"/>
              </a:tabLst>
            </a:pPr>
            <a:r>
              <a:rPr sz="1600" b="1" spc="135" dirty="0">
                <a:solidFill>
                  <a:srgbClr val="033E86"/>
                </a:solidFill>
                <a:latin typeface="Tahoma"/>
                <a:cs typeface="Tahoma"/>
              </a:rPr>
              <a:t>W</a:t>
            </a:r>
            <a:r>
              <a:rPr sz="1600" b="1" spc="80" dirty="0">
                <a:solidFill>
                  <a:srgbClr val="033E86"/>
                </a:solidFill>
                <a:latin typeface="Tahoma"/>
                <a:cs typeface="Tahoma"/>
              </a:rPr>
              <a:t>e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re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p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r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es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e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n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t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maj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o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r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RF</a:t>
            </a:r>
            <a:r>
              <a:rPr sz="1600" b="1" spc="-114" dirty="0">
                <a:solidFill>
                  <a:srgbClr val="033E86"/>
                </a:solidFill>
                <a:latin typeface="Tahoma"/>
                <a:cs typeface="Tahoma"/>
              </a:rPr>
              <a:t>,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M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i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cr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ow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av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e</a:t>
            </a:r>
            <a:r>
              <a:rPr sz="1600" b="1" spc="-114" dirty="0">
                <a:solidFill>
                  <a:srgbClr val="033E86"/>
                </a:solidFill>
                <a:latin typeface="Tahoma"/>
                <a:cs typeface="Tahoma"/>
              </a:rPr>
              <a:t>,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160" dirty="0">
                <a:solidFill>
                  <a:srgbClr val="033E86"/>
                </a:solidFill>
                <a:latin typeface="Tahoma"/>
                <a:cs typeface="Tahoma"/>
              </a:rPr>
              <a:t>m</a:t>
            </a:r>
            <a:r>
              <a:rPr sz="1600" b="1" spc="114" dirty="0">
                <a:solidFill>
                  <a:srgbClr val="033E86"/>
                </a:solidFill>
                <a:latin typeface="Tahoma"/>
                <a:cs typeface="Tahoma"/>
              </a:rPr>
              <a:t>mWa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v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e</a:t>
            </a:r>
            <a:r>
              <a:rPr sz="1600" b="1" spc="-114" dirty="0">
                <a:solidFill>
                  <a:srgbClr val="033E86"/>
                </a:solidFill>
                <a:latin typeface="Tahoma"/>
                <a:cs typeface="Tahoma"/>
              </a:rPr>
              <a:t>,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S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e</a:t>
            </a:r>
            <a:r>
              <a:rPr sz="1600" b="1" spc="155" dirty="0">
                <a:solidFill>
                  <a:srgbClr val="033E86"/>
                </a:solidFill>
                <a:latin typeface="Tahoma"/>
                <a:cs typeface="Tahoma"/>
              </a:rPr>
              <a:t>m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i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co</a:t>
            </a:r>
            <a:r>
              <a:rPr sz="1600" b="1" spc="70" dirty="0">
                <a:solidFill>
                  <a:srgbClr val="033E86"/>
                </a:solidFill>
                <a:latin typeface="Tahoma"/>
                <a:cs typeface="Tahoma"/>
              </a:rPr>
              <a:t>n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duc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t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o</a:t>
            </a:r>
            <a:r>
              <a:rPr sz="1600" b="1" spc="-15" dirty="0">
                <a:solidFill>
                  <a:srgbClr val="033E86"/>
                </a:solidFill>
                <a:latin typeface="Tahoma"/>
                <a:cs typeface="Tahoma"/>
              </a:rPr>
              <a:t>r</a:t>
            </a:r>
            <a:r>
              <a:rPr sz="1600" b="1" spc="-10" dirty="0">
                <a:solidFill>
                  <a:srgbClr val="033E86"/>
                </a:solidFill>
                <a:latin typeface="Tahoma"/>
                <a:cs typeface="Tahoma"/>
              </a:rPr>
              <a:t>s</a:t>
            </a:r>
            <a:r>
              <a:rPr sz="1600" b="1" spc="-114" dirty="0">
                <a:solidFill>
                  <a:srgbClr val="033E86"/>
                </a:solidFill>
                <a:latin typeface="Tahoma"/>
                <a:cs typeface="Tahoma"/>
              </a:rPr>
              <a:t>,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	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Co</a:t>
            </a:r>
            <a:r>
              <a:rPr sz="1600" b="1" spc="155" dirty="0">
                <a:solidFill>
                  <a:srgbClr val="033E86"/>
                </a:solidFill>
                <a:latin typeface="Tahoma"/>
                <a:cs typeface="Tahoma"/>
              </a:rPr>
              <a:t>m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po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n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e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n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t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s</a:t>
            </a:r>
            <a:r>
              <a:rPr sz="1600" b="1" spc="-114" dirty="0">
                <a:solidFill>
                  <a:srgbClr val="033E86"/>
                </a:solidFill>
                <a:latin typeface="Tahoma"/>
                <a:cs typeface="Tahoma"/>
              </a:rPr>
              <a:t>,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53105" y="1563065"/>
            <a:ext cx="8820150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Subsystems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and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Power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supplies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manufacturers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around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the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world,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providing 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unparalleled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support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to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electronic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designers,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 manufacturers,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engineers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and 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researchers.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6841" y="2628645"/>
            <a:ext cx="2184400" cy="1155700"/>
            <a:chOff x="386841" y="2628645"/>
            <a:chExt cx="2184400" cy="1155700"/>
          </a:xfrm>
        </p:grpSpPr>
        <p:sp>
          <p:nvSpPr>
            <p:cNvPr id="11" name="object 11"/>
            <p:cNvSpPr/>
            <p:nvPr/>
          </p:nvSpPr>
          <p:spPr>
            <a:xfrm>
              <a:off x="393191" y="2634995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19812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2999"/>
                  </a:lnTo>
                  <a:lnTo>
                    <a:pt x="1981200" y="1142999"/>
                  </a:lnTo>
                  <a:lnTo>
                    <a:pt x="2024862" y="1137965"/>
                  </a:lnTo>
                  <a:lnTo>
                    <a:pt x="2064953" y="1123627"/>
                  </a:lnTo>
                  <a:lnTo>
                    <a:pt x="2100325" y="1101132"/>
                  </a:lnTo>
                  <a:lnTo>
                    <a:pt x="2129832" y="1071625"/>
                  </a:lnTo>
                  <a:lnTo>
                    <a:pt x="2152327" y="1036253"/>
                  </a:lnTo>
                  <a:lnTo>
                    <a:pt x="2166665" y="996162"/>
                  </a:lnTo>
                  <a:lnTo>
                    <a:pt x="2171700" y="952500"/>
                  </a:lnTo>
                  <a:lnTo>
                    <a:pt x="2171700" y="190500"/>
                  </a:lnTo>
                  <a:lnTo>
                    <a:pt x="2166665" y="146837"/>
                  </a:lnTo>
                  <a:lnTo>
                    <a:pt x="2152327" y="106746"/>
                  </a:lnTo>
                  <a:lnTo>
                    <a:pt x="2129832" y="71374"/>
                  </a:lnTo>
                  <a:lnTo>
                    <a:pt x="2100325" y="41867"/>
                  </a:lnTo>
                  <a:lnTo>
                    <a:pt x="2064953" y="19372"/>
                  </a:lnTo>
                  <a:lnTo>
                    <a:pt x="2024862" y="5034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033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3191" y="2634995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1981200" y="0"/>
                  </a:lnTo>
                  <a:lnTo>
                    <a:pt x="2024862" y="5034"/>
                  </a:lnTo>
                  <a:lnTo>
                    <a:pt x="2064953" y="19372"/>
                  </a:lnTo>
                  <a:lnTo>
                    <a:pt x="2100325" y="41867"/>
                  </a:lnTo>
                  <a:lnTo>
                    <a:pt x="2129832" y="71374"/>
                  </a:lnTo>
                  <a:lnTo>
                    <a:pt x="2152327" y="106746"/>
                  </a:lnTo>
                  <a:lnTo>
                    <a:pt x="2166665" y="146837"/>
                  </a:lnTo>
                  <a:lnTo>
                    <a:pt x="2171700" y="190500"/>
                  </a:lnTo>
                  <a:lnTo>
                    <a:pt x="2171700" y="952500"/>
                  </a:lnTo>
                  <a:lnTo>
                    <a:pt x="2166665" y="996162"/>
                  </a:lnTo>
                  <a:lnTo>
                    <a:pt x="2152327" y="1036253"/>
                  </a:lnTo>
                  <a:lnTo>
                    <a:pt x="2129832" y="1071625"/>
                  </a:lnTo>
                  <a:lnTo>
                    <a:pt x="2100325" y="1101132"/>
                  </a:lnTo>
                  <a:lnTo>
                    <a:pt x="2064953" y="1123627"/>
                  </a:lnTo>
                  <a:lnTo>
                    <a:pt x="2024862" y="1137965"/>
                  </a:lnTo>
                  <a:lnTo>
                    <a:pt x="1981200" y="1142999"/>
                  </a:lnTo>
                  <a:lnTo>
                    <a:pt x="190500" y="1142999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01725" y="2772536"/>
            <a:ext cx="1355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60" dirty="0">
                <a:solidFill>
                  <a:srgbClr val="FFFFFF"/>
                </a:solidFill>
                <a:latin typeface="Tahoma"/>
                <a:cs typeface="Tahoma"/>
              </a:rPr>
              <a:t>Product </a:t>
            </a:r>
            <a:r>
              <a:rPr sz="1800" b="1" spc="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Supply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6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b="1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Logistics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16707" y="2596895"/>
            <a:ext cx="9092565" cy="1181100"/>
          </a:xfrm>
          <a:custGeom>
            <a:avLst/>
            <a:gdLst/>
            <a:ahLst/>
            <a:cxnLst/>
            <a:rect l="l" t="t" r="r" b="b"/>
            <a:pathLst>
              <a:path w="9092565" h="1181100">
                <a:moveTo>
                  <a:pt x="0" y="196850"/>
                </a:moveTo>
                <a:lnTo>
                  <a:pt x="5199" y="151715"/>
                </a:lnTo>
                <a:lnTo>
                  <a:pt x="20008" y="110282"/>
                </a:lnTo>
                <a:lnTo>
                  <a:pt x="43247" y="73732"/>
                </a:lnTo>
                <a:lnTo>
                  <a:pt x="73732" y="43247"/>
                </a:lnTo>
                <a:lnTo>
                  <a:pt x="110282" y="20008"/>
                </a:lnTo>
                <a:lnTo>
                  <a:pt x="151715" y="5199"/>
                </a:lnTo>
                <a:lnTo>
                  <a:pt x="196850" y="0"/>
                </a:lnTo>
                <a:lnTo>
                  <a:pt x="8895334" y="0"/>
                </a:lnTo>
                <a:lnTo>
                  <a:pt x="8940468" y="5199"/>
                </a:lnTo>
                <a:lnTo>
                  <a:pt x="8981901" y="20008"/>
                </a:lnTo>
                <a:lnTo>
                  <a:pt x="9018451" y="43247"/>
                </a:lnTo>
                <a:lnTo>
                  <a:pt x="9048936" y="73732"/>
                </a:lnTo>
                <a:lnTo>
                  <a:pt x="9072175" y="110282"/>
                </a:lnTo>
                <a:lnTo>
                  <a:pt x="9086984" y="151715"/>
                </a:lnTo>
                <a:lnTo>
                  <a:pt x="9092184" y="196850"/>
                </a:lnTo>
                <a:lnTo>
                  <a:pt x="9092184" y="984250"/>
                </a:lnTo>
                <a:lnTo>
                  <a:pt x="9086984" y="1029384"/>
                </a:lnTo>
                <a:lnTo>
                  <a:pt x="9072175" y="1070817"/>
                </a:lnTo>
                <a:lnTo>
                  <a:pt x="9048936" y="1107367"/>
                </a:lnTo>
                <a:lnTo>
                  <a:pt x="9018451" y="1137852"/>
                </a:lnTo>
                <a:lnTo>
                  <a:pt x="8981901" y="1161091"/>
                </a:lnTo>
                <a:lnTo>
                  <a:pt x="8940468" y="1175900"/>
                </a:lnTo>
                <a:lnTo>
                  <a:pt x="8895334" y="1181099"/>
                </a:lnTo>
                <a:lnTo>
                  <a:pt x="196850" y="1181099"/>
                </a:lnTo>
                <a:lnTo>
                  <a:pt x="151715" y="1175900"/>
                </a:lnTo>
                <a:lnTo>
                  <a:pt x="110282" y="1161091"/>
                </a:lnTo>
                <a:lnTo>
                  <a:pt x="73732" y="1137852"/>
                </a:lnTo>
                <a:lnTo>
                  <a:pt x="43247" y="1107367"/>
                </a:lnTo>
                <a:lnTo>
                  <a:pt x="20008" y="1070817"/>
                </a:lnTo>
                <a:lnTo>
                  <a:pt x="5199" y="1029384"/>
                </a:lnTo>
                <a:lnTo>
                  <a:pt x="0" y="984250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53105" y="2678937"/>
            <a:ext cx="88214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With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our 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expertise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and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understanding 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of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the ecosystems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in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Electronic 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Research,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Development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and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Manufacturing</a:t>
            </a:r>
            <a:r>
              <a:rPr sz="1600" b="1" spc="-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Industry,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be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it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in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public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or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private</a:t>
            </a:r>
            <a:r>
              <a:rPr sz="1600" b="1" spc="-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sector,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and</a:t>
            </a:r>
            <a:r>
              <a:rPr sz="1600" b="1" spc="-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with </a:t>
            </a:r>
            <a:r>
              <a:rPr sz="1600" b="1" spc="-459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years of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strong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collaborations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with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manufactures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worldwide,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we 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can 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suggest the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most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apt</a:t>
            </a:r>
            <a:r>
              <a:rPr sz="1600" b="1" spc="-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products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to</a:t>
            </a:r>
            <a:r>
              <a:rPr sz="1600" b="1" spc="-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33E86"/>
                </a:solidFill>
                <a:latin typeface="Tahoma"/>
                <a:cs typeface="Tahoma"/>
              </a:rPr>
              <a:t>fulfil</a:t>
            </a:r>
            <a:r>
              <a:rPr sz="1600" b="1" spc="-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your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designs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74650" y="3988053"/>
            <a:ext cx="2184400" cy="1155700"/>
            <a:chOff x="374650" y="3988053"/>
            <a:chExt cx="2184400" cy="1155700"/>
          </a:xfrm>
        </p:grpSpPr>
        <p:sp>
          <p:nvSpPr>
            <p:cNvPr id="17" name="object 17"/>
            <p:cNvSpPr/>
            <p:nvPr/>
          </p:nvSpPr>
          <p:spPr>
            <a:xfrm>
              <a:off x="381000" y="3994403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19812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62"/>
                  </a:lnTo>
                  <a:lnTo>
                    <a:pt x="19363" y="1036253"/>
                  </a:lnTo>
                  <a:lnTo>
                    <a:pt x="41851" y="1071625"/>
                  </a:lnTo>
                  <a:lnTo>
                    <a:pt x="71353" y="1101132"/>
                  </a:lnTo>
                  <a:lnTo>
                    <a:pt x="106724" y="1123627"/>
                  </a:lnTo>
                  <a:lnTo>
                    <a:pt x="146821" y="1137965"/>
                  </a:lnTo>
                  <a:lnTo>
                    <a:pt x="190500" y="1143000"/>
                  </a:lnTo>
                  <a:lnTo>
                    <a:pt x="1981200" y="1143000"/>
                  </a:lnTo>
                  <a:lnTo>
                    <a:pt x="2024862" y="1137965"/>
                  </a:lnTo>
                  <a:lnTo>
                    <a:pt x="2064953" y="1123627"/>
                  </a:lnTo>
                  <a:lnTo>
                    <a:pt x="2100325" y="1101132"/>
                  </a:lnTo>
                  <a:lnTo>
                    <a:pt x="2129832" y="1071625"/>
                  </a:lnTo>
                  <a:lnTo>
                    <a:pt x="2152327" y="1036253"/>
                  </a:lnTo>
                  <a:lnTo>
                    <a:pt x="2166665" y="996162"/>
                  </a:lnTo>
                  <a:lnTo>
                    <a:pt x="2171700" y="952500"/>
                  </a:lnTo>
                  <a:lnTo>
                    <a:pt x="2171700" y="190500"/>
                  </a:lnTo>
                  <a:lnTo>
                    <a:pt x="2166665" y="146837"/>
                  </a:lnTo>
                  <a:lnTo>
                    <a:pt x="2152327" y="106746"/>
                  </a:lnTo>
                  <a:lnTo>
                    <a:pt x="2129832" y="71374"/>
                  </a:lnTo>
                  <a:lnTo>
                    <a:pt x="2100325" y="41867"/>
                  </a:lnTo>
                  <a:lnTo>
                    <a:pt x="2064953" y="19372"/>
                  </a:lnTo>
                  <a:lnTo>
                    <a:pt x="2024862" y="5034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033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1000" y="3994403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1981200" y="0"/>
                  </a:lnTo>
                  <a:lnTo>
                    <a:pt x="2024862" y="5034"/>
                  </a:lnTo>
                  <a:lnTo>
                    <a:pt x="2064953" y="19372"/>
                  </a:lnTo>
                  <a:lnTo>
                    <a:pt x="2100325" y="41867"/>
                  </a:lnTo>
                  <a:lnTo>
                    <a:pt x="2129832" y="71374"/>
                  </a:lnTo>
                  <a:lnTo>
                    <a:pt x="2152327" y="106746"/>
                  </a:lnTo>
                  <a:lnTo>
                    <a:pt x="2166665" y="146837"/>
                  </a:lnTo>
                  <a:lnTo>
                    <a:pt x="2171700" y="190500"/>
                  </a:lnTo>
                  <a:lnTo>
                    <a:pt x="2171700" y="952500"/>
                  </a:lnTo>
                  <a:lnTo>
                    <a:pt x="2166665" y="996162"/>
                  </a:lnTo>
                  <a:lnTo>
                    <a:pt x="2152327" y="1036253"/>
                  </a:lnTo>
                  <a:lnTo>
                    <a:pt x="2129832" y="1071625"/>
                  </a:lnTo>
                  <a:lnTo>
                    <a:pt x="2100325" y="1101132"/>
                  </a:lnTo>
                  <a:lnTo>
                    <a:pt x="2064953" y="1123627"/>
                  </a:lnTo>
                  <a:lnTo>
                    <a:pt x="2024862" y="1137965"/>
                  </a:lnTo>
                  <a:lnTo>
                    <a:pt x="1981200" y="1143000"/>
                  </a:lnTo>
                  <a:lnTo>
                    <a:pt x="190500" y="1143000"/>
                  </a:lnTo>
                  <a:lnTo>
                    <a:pt x="146821" y="1137965"/>
                  </a:lnTo>
                  <a:lnTo>
                    <a:pt x="106724" y="1123627"/>
                  </a:lnTo>
                  <a:lnTo>
                    <a:pt x="71353" y="1101132"/>
                  </a:lnTo>
                  <a:lnTo>
                    <a:pt x="41851" y="1071625"/>
                  </a:lnTo>
                  <a:lnTo>
                    <a:pt x="19363" y="1036253"/>
                  </a:lnTo>
                  <a:lnTo>
                    <a:pt x="5031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48131" y="4269104"/>
            <a:ext cx="18376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Design </a:t>
            </a:r>
            <a:r>
              <a:rPr sz="1800" b="1" spc="65" dirty="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sz="1800" b="1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114" dirty="0">
                <a:solidFill>
                  <a:srgbClr val="FFFFFF"/>
                </a:solidFill>
                <a:latin typeface="Tahoma"/>
                <a:cs typeface="Tahoma"/>
              </a:rPr>
              <a:t>FAB</a:t>
            </a:r>
            <a:r>
              <a:rPr sz="18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Assistance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02992" y="3956303"/>
            <a:ext cx="9093835" cy="1181100"/>
          </a:xfrm>
          <a:custGeom>
            <a:avLst/>
            <a:gdLst/>
            <a:ahLst/>
            <a:cxnLst/>
            <a:rect l="l" t="t" r="r" b="b"/>
            <a:pathLst>
              <a:path w="9093835" h="1181100">
                <a:moveTo>
                  <a:pt x="0" y="196850"/>
                </a:moveTo>
                <a:lnTo>
                  <a:pt x="5199" y="151715"/>
                </a:lnTo>
                <a:lnTo>
                  <a:pt x="20008" y="110282"/>
                </a:lnTo>
                <a:lnTo>
                  <a:pt x="43247" y="73732"/>
                </a:lnTo>
                <a:lnTo>
                  <a:pt x="73732" y="43247"/>
                </a:lnTo>
                <a:lnTo>
                  <a:pt x="110282" y="20008"/>
                </a:lnTo>
                <a:lnTo>
                  <a:pt x="151715" y="5199"/>
                </a:lnTo>
                <a:lnTo>
                  <a:pt x="196850" y="0"/>
                </a:lnTo>
                <a:lnTo>
                  <a:pt x="8896858" y="0"/>
                </a:lnTo>
                <a:lnTo>
                  <a:pt x="8941992" y="5199"/>
                </a:lnTo>
                <a:lnTo>
                  <a:pt x="8983425" y="20008"/>
                </a:lnTo>
                <a:lnTo>
                  <a:pt x="9019975" y="43247"/>
                </a:lnTo>
                <a:lnTo>
                  <a:pt x="9050460" y="73732"/>
                </a:lnTo>
                <a:lnTo>
                  <a:pt x="9073699" y="110282"/>
                </a:lnTo>
                <a:lnTo>
                  <a:pt x="9088508" y="151715"/>
                </a:lnTo>
                <a:lnTo>
                  <a:pt x="9093708" y="196850"/>
                </a:lnTo>
                <a:lnTo>
                  <a:pt x="9093708" y="984250"/>
                </a:lnTo>
                <a:lnTo>
                  <a:pt x="9088508" y="1029384"/>
                </a:lnTo>
                <a:lnTo>
                  <a:pt x="9073699" y="1070817"/>
                </a:lnTo>
                <a:lnTo>
                  <a:pt x="9050460" y="1107367"/>
                </a:lnTo>
                <a:lnTo>
                  <a:pt x="9019975" y="1137852"/>
                </a:lnTo>
                <a:lnTo>
                  <a:pt x="8983425" y="1161091"/>
                </a:lnTo>
                <a:lnTo>
                  <a:pt x="8941992" y="1175900"/>
                </a:lnTo>
                <a:lnTo>
                  <a:pt x="8896858" y="1181100"/>
                </a:lnTo>
                <a:lnTo>
                  <a:pt x="196850" y="1181100"/>
                </a:lnTo>
                <a:lnTo>
                  <a:pt x="151715" y="1175900"/>
                </a:lnTo>
                <a:lnTo>
                  <a:pt x="110282" y="1161091"/>
                </a:lnTo>
                <a:lnTo>
                  <a:pt x="73732" y="1137852"/>
                </a:lnTo>
                <a:lnTo>
                  <a:pt x="43247" y="1107367"/>
                </a:lnTo>
                <a:lnTo>
                  <a:pt x="20008" y="1070817"/>
                </a:lnTo>
                <a:lnTo>
                  <a:pt x="5199" y="1029384"/>
                </a:lnTo>
                <a:lnTo>
                  <a:pt x="0" y="984250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740279" y="4160011"/>
            <a:ext cx="882142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105" dirty="0">
                <a:solidFill>
                  <a:srgbClr val="033E86"/>
                </a:solidFill>
                <a:latin typeface="Tahoma"/>
                <a:cs typeface="Tahoma"/>
              </a:rPr>
              <a:t>We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work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in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 collaboration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 with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reputed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design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and </a:t>
            </a:r>
            <a:r>
              <a:rPr sz="1600" b="1" spc="105" dirty="0">
                <a:solidFill>
                  <a:srgbClr val="033E86"/>
                </a:solidFill>
                <a:latin typeface="Tahoma"/>
                <a:cs typeface="Tahoma"/>
              </a:rPr>
              <a:t>PCB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fabrication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houses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in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Europe/Asia,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to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provide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individualised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and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customised 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services,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catering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to 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the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requirements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of</a:t>
            </a:r>
            <a:r>
              <a:rPr sz="1600" b="1" spc="-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various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industries,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033E86"/>
                </a:solidFill>
                <a:latin typeface="Tahoma"/>
                <a:cs typeface="Tahoma"/>
              </a:rPr>
              <a:t>ranging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from</a:t>
            </a:r>
            <a:r>
              <a:rPr sz="1600" b="1" spc="-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basic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to</a:t>
            </a:r>
            <a:r>
              <a:rPr sz="1600" b="1" spc="-2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complex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needs.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00558" y="5347461"/>
            <a:ext cx="2184400" cy="1155700"/>
            <a:chOff x="400558" y="5347461"/>
            <a:chExt cx="2184400" cy="1155700"/>
          </a:xfrm>
        </p:grpSpPr>
        <p:sp>
          <p:nvSpPr>
            <p:cNvPr id="23" name="object 23"/>
            <p:cNvSpPr/>
            <p:nvPr/>
          </p:nvSpPr>
          <p:spPr>
            <a:xfrm>
              <a:off x="406908" y="5353811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1981200" y="0"/>
                  </a:moveTo>
                  <a:lnTo>
                    <a:pt x="190500" y="0"/>
                  </a:lnTo>
                  <a:lnTo>
                    <a:pt x="146821" y="5034"/>
                  </a:lnTo>
                  <a:lnTo>
                    <a:pt x="106724" y="19372"/>
                  </a:lnTo>
                  <a:lnTo>
                    <a:pt x="71353" y="41867"/>
                  </a:lnTo>
                  <a:lnTo>
                    <a:pt x="41851" y="71374"/>
                  </a:lnTo>
                  <a:lnTo>
                    <a:pt x="19363" y="106746"/>
                  </a:lnTo>
                  <a:lnTo>
                    <a:pt x="5031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31" y="996178"/>
                  </a:lnTo>
                  <a:lnTo>
                    <a:pt x="19363" y="1036275"/>
                  </a:lnTo>
                  <a:lnTo>
                    <a:pt x="41851" y="1071646"/>
                  </a:lnTo>
                  <a:lnTo>
                    <a:pt x="71353" y="1101148"/>
                  </a:lnTo>
                  <a:lnTo>
                    <a:pt x="106724" y="1123636"/>
                  </a:lnTo>
                  <a:lnTo>
                    <a:pt x="146821" y="1137968"/>
                  </a:lnTo>
                  <a:lnTo>
                    <a:pt x="190500" y="1143000"/>
                  </a:lnTo>
                  <a:lnTo>
                    <a:pt x="1981200" y="1143000"/>
                  </a:lnTo>
                  <a:lnTo>
                    <a:pt x="2024862" y="1137968"/>
                  </a:lnTo>
                  <a:lnTo>
                    <a:pt x="2064953" y="1123636"/>
                  </a:lnTo>
                  <a:lnTo>
                    <a:pt x="2100325" y="1101148"/>
                  </a:lnTo>
                  <a:lnTo>
                    <a:pt x="2129832" y="1071646"/>
                  </a:lnTo>
                  <a:lnTo>
                    <a:pt x="2152327" y="1036275"/>
                  </a:lnTo>
                  <a:lnTo>
                    <a:pt x="2166665" y="996178"/>
                  </a:lnTo>
                  <a:lnTo>
                    <a:pt x="2171700" y="952500"/>
                  </a:lnTo>
                  <a:lnTo>
                    <a:pt x="2171700" y="190500"/>
                  </a:lnTo>
                  <a:lnTo>
                    <a:pt x="2166665" y="146837"/>
                  </a:lnTo>
                  <a:lnTo>
                    <a:pt x="2152327" y="106746"/>
                  </a:lnTo>
                  <a:lnTo>
                    <a:pt x="2129832" y="71374"/>
                  </a:lnTo>
                  <a:lnTo>
                    <a:pt x="2100325" y="41867"/>
                  </a:lnTo>
                  <a:lnTo>
                    <a:pt x="2064953" y="19372"/>
                  </a:lnTo>
                  <a:lnTo>
                    <a:pt x="2024862" y="5034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033E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6908" y="5353811"/>
              <a:ext cx="2171700" cy="1143000"/>
            </a:xfrm>
            <a:custGeom>
              <a:avLst/>
              <a:gdLst/>
              <a:ahLst/>
              <a:cxnLst/>
              <a:rect l="l" t="t" r="r" b="b"/>
              <a:pathLst>
                <a:path w="2171700" h="1143000">
                  <a:moveTo>
                    <a:pt x="0" y="190500"/>
                  </a:moveTo>
                  <a:lnTo>
                    <a:pt x="5031" y="146837"/>
                  </a:lnTo>
                  <a:lnTo>
                    <a:pt x="19363" y="106746"/>
                  </a:lnTo>
                  <a:lnTo>
                    <a:pt x="41851" y="71374"/>
                  </a:lnTo>
                  <a:lnTo>
                    <a:pt x="71353" y="41867"/>
                  </a:lnTo>
                  <a:lnTo>
                    <a:pt x="106724" y="19372"/>
                  </a:lnTo>
                  <a:lnTo>
                    <a:pt x="146821" y="5034"/>
                  </a:lnTo>
                  <a:lnTo>
                    <a:pt x="190500" y="0"/>
                  </a:lnTo>
                  <a:lnTo>
                    <a:pt x="1981200" y="0"/>
                  </a:lnTo>
                  <a:lnTo>
                    <a:pt x="2024862" y="5034"/>
                  </a:lnTo>
                  <a:lnTo>
                    <a:pt x="2064953" y="19372"/>
                  </a:lnTo>
                  <a:lnTo>
                    <a:pt x="2100325" y="41867"/>
                  </a:lnTo>
                  <a:lnTo>
                    <a:pt x="2129832" y="71374"/>
                  </a:lnTo>
                  <a:lnTo>
                    <a:pt x="2152327" y="106746"/>
                  </a:lnTo>
                  <a:lnTo>
                    <a:pt x="2166665" y="146837"/>
                  </a:lnTo>
                  <a:lnTo>
                    <a:pt x="2171700" y="190500"/>
                  </a:lnTo>
                  <a:lnTo>
                    <a:pt x="2171700" y="952500"/>
                  </a:lnTo>
                  <a:lnTo>
                    <a:pt x="2166665" y="996178"/>
                  </a:lnTo>
                  <a:lnTo>
                    <a:pt x="2152327" y="1036275"/>
                  </a:lnTo>
                  <a:lnTo>
                    <a:pt x="2129832" y="1071646"/>
                  </a:lnTo>
                  <a:lnTo>
                    <a:pt x="2100325" y="1101148"/>
                  </a:lnTo>
                  <a:lnTo>
                    <a:pt x="2064953" y="1123636"/>
                  </a:lnTo>
                  <a:lnTo>
                    <a:pt x="2024862" y="1137968"/>
                  </a:lnTo>
                  <a:lnTo>
                    <a:pt x="1981200" y="1143000"/>
                  </a:lnTo>
                  <a:lnTo>
                    <a:pt x="190500" y="1143000"/>
                  </a:lnTo>
                  <a:lnTo>
                    <a:pt x="146821" y="1137968"/>
                  </a:lnTo>
                  <a:lnTo>
                    <a:pt x="106724" y="1123636"/>
                  </a:lnTo>
                  <a:lnTo>
                    <a:pt x="71353" y="1101148"/>
                  </a:lnTo>
                  <a:lnTo>
                    <a:pt x="41851" y="1071646"/>
                  </a:lnTo>
                  <a:lnTo>
                    <a:pt x="19363" y="1036275"/>
                  </a:lnTo>
                  <a:lnTo>
                    <a:pt x="5031" y="996178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45642" y="5628233"/>
            <a:ext cx="1492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0185">
              <a:lnSpc>
                <a:spcPct val="100000"/>
              </a:lnSpc>
              <a:spcBef>
                <a:spcPts val="100"/>
              </a:spcBef>
            </a:pP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Business </a:t>
            </a:r>
            <a:r>
              <a:rPr sz="18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75" dirty="0">
                <a:solidFill>
                  <a:srgbClr val="FFFFFF"/>
                </a:solidFill>
                <a:latin typeface="Tahoma"/>
                <a:cs typeface="Tahoma"/>
              </a:rPr>
              <a:t>Con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su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30" dirty="0">
                <a:solidFill>
                  <a:srgbClr val="FFFFFF"/>
                </a:solidFill>
                <a:latin typeface="Tahoma"/>
                <a:cs typeface="Tahoma"/>
              </a:rPr>
              <a:t>ta</a:t>
            </a:r>
            <a:r>
              <a:rPr sz="1800" b="1" spc="45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cy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28900" y="5315711"/>
            <a:ext cx="9093835" cy="1181100"/>
          </a:xfrm>
          <a:custGeom>
            <a:avLst/>
            <a:gdLst/>
            <a:ahLst/>
            <a:cxnLst/>
            <a:rect l="l" t="t" r="r" b="b"/>
            <a:pathLst>
              <a:path w="9093835" h="1181100">
                <a:moveTo>
                  <a:pt x="0" y="196850"/>
                </a:moveTo>
                <a:lnTo>
                  <a:pt x="5199" y="151715"/>
                </a:lnTo>
                <a:lnTo>
                  <a:pt x="20008" y="110282"/>
                </a:lnTo>
                <a:lnTo>
                  <a:pt x="43247" y="73732"/>
                </a:lnTo>
                <a:lnTo>
                  <a:pt x="73732" y="43247"/>
                </a:lnTo>
                <a:lnTo>
                  <a:pt x="110282" y="20008"/>
                </a:lnTo>
                <a:lnTo>
                  <a:pt x="151715" y="5199"/>
                </a:lnTo>
                <a:lnTo>
                  <a:pt x="196850" y="0"/>
                </a:lnTo>
                <a:lnTo>
                  <a:pt x="8896858" y="0"/>
                </a:lnTo>
                <a:lnTo>
                  <a:pt x="8941992" y="5199"/>
                </a:lnTo>
                <a:lnTo>
                  <a:pt x="8983425" y="20008"/>
                </a:lnTo>
                <a:lnTo>
                  <a:pt x="9019975" y="43247"/>
                </a:lnTo>
                <a:lnTo>
                  <a:pt x="9050460" y="73732"/>
                </a:lnTo>
                <a:lnTo>
                  <a:pt x="9073699" y="110282"/>
                </a:lnTo>
                <a:lnTo>
                  <a:pt x="9088508" y="151715"/>
                </a:lnTo>
                <a:lnTo>
                  <a:pt x="9093708" y="196850"/>
                </a:lnTo>
                <a:lnTo>
                  <a:pt x="9093708" y="984250"/>
                </a:lnTo>
                <a:lnTo>
                  <a:pt x="9088508" y="1029384"/>
                </a:lnTo>
                <a:lnTo>
                  <a:pt x="9073699" y="1070817"/>
                </a:lnTo>
                <a:lnTo>
                  <a:pt x="9050460" y="1107367"/>
                </a:lnTo>
                <a:lnTo>
                  <a:pt x="9019975" y="1137852"/>
                </a:lnTo>
                <a:lnTo>
                  <a:pt x="8983425" y="1161091"/>
                </a:lnTo>
                <a:lnTo>
                  <a:pt x="8941992" y="1175900"/>
                </a:lnTo>
                <a:lnTo>
                  <a:pt x="8896858" y="1181100"/>
                </a:lnTo>
                <a:lnTo>
                  <a:pt x="196850" y="1181100"/>
                </a:lnTo>
                <a:lnTo>
                  <a:pt x="151715" y="1175900"/>
                </a:lnTo>
                <a:lnTo>
                  <a:pt x="110282" y="1161091"/>
                </a:lnTo>
                <a:lnTo>
                  <a:pt x="73732" y="1137852"/>
                </a:lnTo>
                <a:lnTo>
                  <a:pt x="43247" y="1107367"/>
                </a:lnTo>
                <a:lnTo>
                  <a:pt x="20008" y="1070817"/>
                </a:lnTo>
                <a:lnTo>
                  <a:pt x="5199" y="1029384"/>
                </a:lnTo>
                <a:lnTo>
                  <a:pt x="0" y="984250"/>
                </a:lnTo>
                <a:lnTo>
                  <a:pt x="0" y="196850"/>
                </a:lnTo>
                <a:close/>
              </a:path>
            </a:pathLst>
          </a:custGeom>
          <a:ln w="1270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765551" y="5275326"/>
            <a:ext cx="882015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Icon</a:t>
            </a:r>
            <a:r>
              <a:rPr sz="1600" b="1" spc="-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Electromatic's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leadership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collectively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carries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centuries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of</a:t>
            </a:r>
            <a:r>
              <a:rPr sz="1600" b="1" spc="48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professional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expertise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in 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various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business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domains. </a:t>
            </a:r>
            <a:r>
              <a:rPr sz="1600" b="1" spc="105" dirty="0">
                <a:solidFill>
                  <a:srgbClr val="033E86"/>
                </a:solidFill>
                <a:latin typeface="Tahoma"/>
                <a:cs typeface="Tahoma"/>
              </a:rPr>
              <a:t>We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further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stretches </a:t>
            </a:r>
            <a:r>
              <a:rPr sz="1600" b="1" spc="-10" dirty="0">
                <a:solidFill>
                  <a:srgbClr val="033E86"/>
                </a:solidFill>
                <a:latin typeface="Tahoma"/>
                <a:cs typeface="Tahoma"/>
              </a:rPr>
              <a:t>it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through meaningful 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partnerships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033E86"/>
                </a:solidFill>
                <a:latin typeface="Tahoma"/>
                <a:cs typeface="Tahoma"/>
              </a:rPr>
              <a:t>with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Global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Leaders.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05" dirty="0">
                <a:solidFill>
                  <a:srgbClr val="033E86"/>
                </a:solidFill>
                <a:latin typeface="Tahoma"/>
                <a:cs typeface="Tahoma"/>
              </a:rPr>
              <a:t>We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033E86"/>
                </a:solidFill>
                <a:latin typeface="Tahoma"/>
                <a:cs typeface="Tahoma"/>
              </a:rPr>
              <a:t>help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organisations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033E86"/>
                </a:solidFill>
                <a:latin typeface="Tahoma"/>
                <a:cs typeface="Tahoma"/>
              </a:rPr>
              <a:t>for</a:t>
            </a:r>
            <a:r>
              <a:rPr sz="1600" b="1" spc="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Digital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Transformation, </a:t>
            </a:r>
            <a:r>
              <a:rPr sz="1600" b="1" spc="-459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60" dirty="0">
                <a:solidFill>
                  <a:srgbClr val="033E86"/>
                </a:solidFill>
                <a:latin typeface="Tahoma"/>
                <a:cs typeface="Tahoma"/>
              </a:rPr>
              <a:t>Work </a:t>
            </a:r>
            <a:r>
              <a:rPr sz="1600" b="1" spc="65" dirty="0">
                <a:solidFill>
                  <a:srgbClr val="033E86"/>
                </a:solidFill>
                <a:latin typeface="Tahoma"/>
                <a:cs typeface="Tahoma"/>
              </a:rPr>
              <a:t>From </a:t>
            </a:r>
            <a:r>
              <a:rPr sz="1600" b="1" spc="75" dirty="0">
                <a:solidFill>
                  <a:srgbClr val="033E86"/>
                </a:solidFill>
                <a:latin typeface="Tahoma"/>
                <a:cs typeface="Tahoma"/>
              </a:rPr>
              <a:t>Home </a:t>
            </a:r>
            <a:r>
              <a:rPr sz="1600" b="1" spc="10" dirty="0">
                <a:solidFill>
                  <a:srgbClr val="033E86"/>
                </a:solidFill>
                <a:latin typeface="Tahoma"/>
                <a:cs typeface="Tahoma"/>
              </a:rPr>
              <a:t>solutions,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next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generation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Business </a:t>
            </a:r>
            <a:r>
              <a:rPr sz="1600" b="1" spc="35" dirty="0">
                <a:solidFill>
                  <a:srgbClr val="033E86"/>
                </a:solidFill>
                <a:latin typeface="Tahoma"/>
                <a:cs typeface="Tahoma"/>
              </a:rPr>
              <a:t>Process </a:t>
            </a:r>
            <a:r>
              <a:rPr sz="1600" b="1" spc="30" dirty="0">
                <a:solidFill>
                  <a:srgbClr val="033E86"/>
                </a:solidFill>
                <a:latin typeface="Tahoma"/>
                <a:cs typeface="Tahoma"/>
              </a:rPr>
              <a:t>Outsourcing, </a:t>
            </a:r>
            <a:r>
              <a:rPr sz="1600" b="1" spc="50" dirty="0">
                <a:solidFill>
                  <a:srgbClr val="033E86"/>
                </a:solidFill>
                <a:latin typeface="Tahoma"/>
                <a:cs typeface="Tahoma"/>
              </a:rPr>
              <a:t>Make 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in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033E86"/>
                </a:solidFill>
                <a:latin typeface="Tahoma"/>
                <a:cs typeface="Tahoma"/>
              </a:rPr>
              <a:t>India</a:t>
            </a:r>
            <a:r>
              <a:rPr sz="1600" b="1" dirty="0">
                <a:solidFill>
                  <a:srgbClr val="033E86"/>
                </a:solidFill>
                <a:latin typeface="Tahoma"/>
                <a:cs typeface="Tahoma"/>
              </a:rPr>
              <a:t> initiatives</a:t>
            </a:r>
            <a:r>
              <a:rPr sz="1600" b="1" spc="15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and</a:t>
            </a:r>
            <a:r>
              <a:rPr sz="1600" b="1" spc="-2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033E86"/>
                </a:solidFill>
                <a:latin typeface="Tahoma"/>
                <a:cs typeface="Tahoma"/>
              </a:rPr>
              <a:t>many</a:t>
            </a:r>
            <a:r>
              <a:rPr sz="1600" b="1" spc="-10" dirty="0">
                <a:solidFill>
                  <a:srgbClr val="033E86"/>
                </a:solidFill>
                <a:latin typeface="Tahoma"/>
                <a:cs typeface="Tahoma"/>
              </a:rPr>
              <a:t> </a:t>
            </a:r>
            <a:r>
              <a:rPr sz="1600" b="1" spc="20" dirty="0">
                <a:solidFill>
                  <a:srgbClr val="033E86"/>
                </a:solidFill>
                <a:latin typeface="Tahoma"/>
                <a:cs typeface="Tahoma"/>
              </a:rPr>
              <a:t>more.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151587"/>
            <a:ext cx="59277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/>
              <a:t>Partners</a:t>
            </a:r>
            <a:r>
              <a:rPr spc="-180" dirty="0"/>
              <a:t> </a:t>
            </a:r>
            <a:r>
              <a:rPr spc="60" dirty="0"/>
              <a:t>We</a:t>
            </a:r>
            <a:r>
              <a:rPr spc="-200" dirty="0"/>
              <a:t> </a:t>
            </a:r>
            <a:r>
              <a:rPr spc="-10" dirty="0"/>
              <a:t>Work</a:t>
            </a:r>
            <a:r>
              <a:rPr spc="-200" dirty="0"/>
              <a:t> </a:t>
            </a:r>
            <a:r>
              <a:rPr dirty="0"/>
              <a:t>With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252" y="1721890"/>
            <a:ext cx="2497037" cy="72928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51324" y="3657600"/>
            <a:ext cx="2196694" cy="82517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7485" y="2981611"/>
            <a:ext cx="2845003" cy="482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8484" y="3914951"/>
            <a:ext cx="2820146" cy="99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D0A0CE2-4E66-3B19-4D48-31FD3F8CBE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38344" r="23742" b="38161"/>
          <a:stretch/>
        </p:blipFill>
        <p:spPr>
          <a:xfrm>
            <a:off x="288442" y="4005670"/>
            <a:ext cx="2667000" cy="6684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3CC1E8-A925-EC3C-D058-FA47944CB75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3" t="40041" r="35294" b="38998"/>
          <a:stretch/>
        </p:blipFill>
        <p:spPr>
          <a:xfrm>
            <a:off x="6141946" y="5265885"/>
            <a:ext cx="2501573" cy="970457"/>
          </a:xfrm>
          <a:prstGeom prst="rect">
            <a:avLst/>
          </a:prstGeom>
        </p:spPr>
      </p:pic>
      <p:pic>
        <p:nvPicPr>
          <p:cNvPr id="25" name="object 3">
            <a:extLst>
              <a:ext uri="{FF2B5EF4-FFF2-40B4-BE49-F238E27FC236}">
                <a16:creationId xmlns:a16="http://schemas.microsoft.com/office/drawing/2014/main" id="{B4AB75AE-122E-620D-E5D2-1D141E849D4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3186" y="5069236"/>
            <a:ext cx="1066800" cy="845775"/>
          </a:xfrm>
          <a:prstGeom prst="rect">
            <a:avLst/>
          </a:prstGeom>
        </p:spPr>
      </p:pic>
      <p:pic>
        <p:nvPicPr>
          <p:cNvPr id="26" name="object 4">
            <a:extLst>
              <a:ext uri="{FF2B5EF4-FFF2-40B4-BE49-F238E27FC236}">
                <a16:creationId xmlns:a16="http://schemas.microsoft.com/office/drawing/2014/main" id="{B1A518BA-1A87-1942-1473-B474BCA5370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9200" y="6093321"/>
            <a:ext cx="2829284" cy="2860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CCBD2D-3E6A-CBC6-54A5-A44C233579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t="23380" r="21875" b="20482"/>
          <a:stretch/>
        </p:blipFill>
        <p:spPr>
          <a:xfrm>
            <a:off x="9601200" y="1496621"/>
            <a:ext cx="1950548" cy="1091031"/>
          </a:xfrm>
          <a:prstGeom prst="rect">
            <a:avLst/>
          </a:prstGeom>
        </p:spPr>
      </p:pic>
      <p:pic>
        <p:nvPicPr>
          <p:cNvPr id="28" name="object 6">
            <a:extLst>
              <a:ext uri="{FF2B5EF4-FFF2-40B4-BE49-F238E27FC236}">
                <a16:creationId xmlns:a16="http://schemas.microsoft.com/office/drawing/2014/main" id="{F8257516-E09A-AC82-4001-4606C668320F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167454" y="5101549"/>
            <a:ext cx="1384294" cy="956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91ADA1-90A2-6E48-E698-910DF231C3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9" t="42517" r="22549" b="41882"/>
          <a:stretch/>
        </p:blipFill>
        <p:spPr>
          <a:xfrm>
            <a:off x="5982660" y="3116868"/>
            <a:ext cx="2820147" cy="450767"/>
          </a:xfrm>
          <a:prstGeom prst="rect">
            <a:avLst/>
          </a:prstGeom>
        </p:spPr>
      </p:pic>
      <p:pic>
        <p:nvPicPr>
          <p:cNvPr id="4" name="Picture 6" descr="Anokiwave | mmW Solutions. Enabling a new world.">
            <a:extLst>
              <a:ext uri="{FF2B5EF4-FFF2-40B4-BE49-F238E27FC236}">
                <a16:creationId xmlns:a16="http://schemas.microsoft.com/office/drawing/2014/main" id="{D3661E43-3508-5C0D-FADD-93366A2D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20" y="1522270"/>
            <a:ext cx="1950548" cy="111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C4C14C-67C8-6318-8DD8-2FDFF197F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60" y="1396750"/>
            <a:ext cx="1788247" cy="124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2967-67EF-4E12-95B2-3381FC22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0249"/>
            <a:ext cx="10515600" cy="947562"/>
          </a:xfrm>
        </p:spPr>
        <p:txBody>
          <a:bodyPr>
            <a:normAutofit fontScale="90000"/>
          </a:bodyPr>
          <a:lstStyle/>
          <a:p>
            <a:br>
              <a:rPr lang="en-IN" sz="3200" b="1" dirty="0">
                <a:latin typeface="Montserrat" panose="00000500000000000000"/>
              </a:rPr>
            </a:br>
            <a:r>
              <a:rPr lang="en-IN" sz="3100" b="1" dirty="0">
                <a:latin typeface="Montserrat" panose="00000500000000000000"/>
              </a:rPr>
              <a:t>Major  Customers – A&amp;D</a:t>
            </a:r>
            <a:br>
              <a:rPr lang="en-IN" sz="3200" b="1" dirty="0">
                <a:latin typeface="Montserrat" panose="00000500000000000000"/>
              </a:rPr>
            </a:br>
            <a:endParaRPr lang="en-IN" sz="3200" b="1" dirty="0">
              <a:latin typeface="Montserrat" panose="00000500000000000000"/>
            </a:endParaRPr>
          </a:p>
        </p:txBody>
      </p:sp>
      <p:pic>
        <p:nvPicPr>
          <p:cNvPr id="1026" name="Picture 2" descr="Indian Space Research Organisation - Wikipedia">
            <a:extLst>
              <a:ext uri="{FF2B5EF4-FFF2-40B4-BE49-F238E27FC236}">
                <a16:creationId xmlns:a16="http://schemas.microsoft.com/office/drawing/2014/main" id="{6DBFE7FA-E877-3FC3-9D16-606B2A99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06" y="1253718"/>
            <a:ext cx="1475464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fence Research and Development Organisation - Wikipedia">
            <a:extLst>
              <a:ext uri="{FF2B5EF4-FFF2-40B4-BE49-F238E27FC236}">
                <a16:creationId xmlns:a16="http://schemas.microsoft.com/office/drawing/2014/main" id="{A9A26C5E-9E2A-D63D-500A-D627CFF7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534" y="1295081"/>
            <a:ext cx="1324254" cy="132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L - Recruitment for PROJECT ENGINEER – I_K-FON:: Home">
            <a:extLst>
              <a:ext uri="{FF2B5EF4-FFF2-40B4-BE49-F238E27FC236}">
                <a16:creationId xmlns:a16="http://schemas.microsoft.com/office/drawing/2014/main" id="{43F7C295-B641-FF8D-00CE-CD4BBD09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46" y="1395810"/>
            <a:ext cx="2641751" cy="9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industan Aeronautics Limited - Wikipedia">
            <a:extLst>
              <a:ext uri="{FF2B5EF4-FFF2-40B4-BE49-F238E27FC236}">
                <a16:creationId xmlns:a16="http://schemas.microsoft.com/office/drawing/2014/main" id="{9678B3CB-8EED-4448-BCF3-B074BA9FD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465" y="1350259"/>
            <a:ext cx="2210694" cy="90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lpha Design Technologies | Logopedia | Fandom">
            <a:extLst>
              <a:ext uri="{FF2B5EF4-FFF2-40B4-BE49-F238E27FC236}">
                <a16:creationId xmlns:a16="http://schemas.microsoft.com/office/drawing/2014/main" id="{5B483DEB-F6EB-1E22-EA2F-80E5453B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804" y="2903640"/>
            <a:ext cx="2539810" cy="72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Mistral Solutions - Wikipedia">
            <a:extLst>
              <a:ext uri="{FF2B5EF4-FFF2-40B4-BE49-F238E27FC236}">
                <a16:creationId xmlns:a16="http://schemas.microsoft.com/office/drawing/2014/main" id="{8918CBDE-7B63-032D-570B-24B19BDC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2" y="4554326"/>
            <a:ext cx="2035382" cy="116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9FB19EB6-8312-57FE-7297-D7D828F9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572" y="4187592"/>
            <a:ext cx="1582611" cy="87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BD45E9-0796-C5AE-E1C4-AAD77659A9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2795" y="4182286"/>
            <a:ext cx="2219635" cy="72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66E89A-77FE-05F0-D619-A07950FAC4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835" y="3644783"/>
            <a:ext cx="1946740" cy="9095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0298AF-CA6D-D14E-4162-139D776FC9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30690" y="5462190"/>
            <a:ext cx="2376454" cy="8120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DB128A-649C-F134-FF8B-7944F710E1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36798" y="2300382"/>
            <a:ext cx="1857634" cy="16861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865E3B3-92EC-0F24-B8E6-F805113AEF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6758" y="5719359"/>
            <a:ext cx="2492100" cy="6143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D8913D-C50F-49FC-BC84-ACF7AE9B018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9710" y="5824275"/>
            <a:ext cx="2210693" cy="668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838D63-1ABD-2EB9-270E-F55BB9E736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82996" y="4451146"/>
            <a:ext cx="1588163" cy="17074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CFE46B-C28A-3949-F417-AA453BBE5A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32704" y="1255788"/>
            <a:ext cx="1886213" cy="11812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F2050F-86FC-BA53-9964-ADFF3B73FD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91817" y="4151345"/>
            <a:ext cx="2864639" cy="9095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DF6884-3980-44F8-42F0-49D98F6EB8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5845" y="2856717"/>
            <a:ext cx="1933845" cy="6668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CAAF78-E6DC-869D-C00E-3F32E0A8BA5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260963" y="2480790"/>
            <a:ext cx="934913" cy="160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6DC638B-B9D2-93D6-6BE6-0E648698353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9807" y="5259685"/>
            <a:ext cx="2714625" cy="8572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DC2C28E-94A2-7D25-95FA-1DFFC11B0C4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282933" y="2392084"/>
            <a:ext cx="1788287" cy="17964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71EB92-58F0-442C-8D53-2F4C4D19D60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045" y="2473044"/>
            <a:ext cx="2372462" cy="11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74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2967-67EF-4E12-95B2-3381FC22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7024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IN" sz="3200" b="1" dirty="0">
                <a:latin typeface="Montserrat" panose="00000500000000000000"/>
              </a:rPr>
            </a:br>
            <a:r>
              <a:rPr lang="en-IN" sz="3100" b="1" dirty="0">
                <a:latin typeface="Montserrat" panose="00000500000000000000"/>
              </a:rPr>
              <a:t>Major  Customers – Academic/Telecom/EMS</a:t>
            </a:r>
            <a:br>
              <a:rPr lang="en-IN" sz="3200" b="1" dirty="0">
                <a:latin typeface="Montserrat" panose="00000500000000000000"/>
              </a:rPr>
            </a:br>
            <a:br>
              <a:rPr lang="en-IN" sz="3200" b="1" dirty="0">
                <a:latin typeface="Montserrat" panose="00000500000000000000"/>
              </a:rPr>
            </a:br>
            <a:endParaRPr lang="en-IN" sz="3200" b="1" dirty="0">
              <a:latin typeface="Montserrat" panose="00000500000000000000"/>
            </a:endParaRPr>
          </a:p>
        </p:txBody>
      </p:sp>
      <p:pic>
        <p:nvPicPr>
          <p:cNvPr id="2052" name="Picture 4" descr="Reliance Jio, Shakthinagar - Broadband Internet Service Providers in Mysore  - Justdial">
            <a:extLst>
              <a:ext uri="{FF2B5EF4-FFF2-40B4-BE49-F238E27FC236}">
                <a16:creationId xmlns:a16="http://schemas.microsoft.com/office/drawing/2014/main" id="{4C30E730-67D8-B4FB-73B4-C8411659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292" y="5419171"/>
            <a:ext cx="1655459" cy="96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rtel - Prepaid | Postpaid | Broadband | DTH | Payments Bank">
            <a:extLst>
              <a:ext uri="{FF2B5EF4-FFF2-40B4-BE49-F238E27FC236}">
                <a16:creationId xmlns:a16="http://schemas.microsoft.com/office/drawing/2014/main" id="{1D4A2C60-AE3C-519A-7226-CC18E3E0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402" y="1451600"/>
            <a:ext cx="1842052" cy="72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FCL to set up 2nd model PM-WANI Village in Karnataka">
            <a:extLst>
              <a:ext uri="{FF2B5EF4-FFF2-40B4-BE49-F238E27FC236}">
                <a16:creationId xmlns:a16="http://schemas.microsoft.com/office/drawing/2014/main" id="{CA935D81-B15A-732C-B7BF-68A4B2078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592" y="2285775"/>
            <a:ext cx="2159964" cy="112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terlite Technologies - Wikipedia">
            <a:extLst>
              <a:ext uri="{FF2B5EF4-FFF2-40B4-BE49-F238E27FC236}">
                <a16:creationId xmlns:a16="http://schemas.microsoft.com/office/drawing/2014/main" id="{AACCC6B7-5783-FF19-3FFA-507F2ECC8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552" y="3893913"/>
            <a:ext cx="1296941" cy="50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pload.wikimedia.org/wikipedia/en/thumb/1/1d/India...">
            <a:extLst>
              <a:ext uri="{FF2B5EF4-FFF2-40B4-BE49-F238E27FC236}">
                <a16:creationId xmlns:a16="http://schemas.microsoft.com/office/drawing/2014/main" id="{5C16463F-359C-0CBE-FCDA-65EADBDD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60" y="1590508"/>
            <a:ext cx="1415051" cy="138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A026F-3F2F-EE93-6ECB-0FA9AFF721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5005" y="1471749"/>
            <a:ext cx="3191320" cy="838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D1E106-1F61-53CC-3B1B-9B6BBCF021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031" y="5043649"/>
            <a:ext cx="3505689" cy="10193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9EAA01-6DFB-7DC2-E49B-685653742B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5005" y="3170466"/>
            <a:ext cx="2934109" cy="13432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575D11-E2A0-CCC9-4FD7-44819869D5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708" y="3271124"/>
            <a:ext cx="1450974" cy="14570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C0F62-242F-01EF-4EEF-E91D7E84DF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094" y="5287523"/>
            <a:ext cx="1426588" cy="9937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08D1782-5DA4-DA89-6D69-CFA69C627B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5013" y="5396054"/>
            <a:ext cx="2042337" cy="6767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05B703-E9FA-3137-968F-B493E66EA2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19526" y="1414657"/>
            <a:ext cx="209550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A524720-1129-E065-D2F6-7D1C530CE57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9284" y="3440978"/>
            <a:ext cx="2143424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7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442" y="302133"/>
            <a:ext cx="56629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Presence</a:t>
            </a:r>
            <a:r>
              <a:rPr spc="-210" dirty="0"/>
              <a:t> </a:t>
            </a:r>
            <a:r>
              <a:rPr spc="-70" dirty="0"/>
              <a:t>and</a:t>
            </a:r>
            <a:r>
              <a:rPr spc="-204" dirty="0"/>
              <a:t> </a:t>
            </a:r>
            <a:r>
              <a:rPr spc="-55" dirty="0"/>
              <a:t>Contacts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083" y="1248155"/>
            <a:ext cx="1397508" cy="9326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2751" y="2480741"/>
            <a:ext cx="1397508" cy="7406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05810" y="1143380"/>
            <a:ext cx="5101590" cy="305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102743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Verdana"/>
                <a:cs typeface="Verdana"/>
              </a:rPr>
              <a:t>I</a:t>
            </a:r>
            <a:r>
              <a:rPr sz="1800" spc="-90" dirty="0">
                <a:latin typeface="Verdana"/>
                <a:cs typeface="Verdana"/>
              </a:rPr>
              <a:t>c</a:t>
            </a:r>
            <a:r>
              <a:rPr sz="1800" spc="55" dirty="0">
                <a:latin typeface="Verdana"/>
                <a:cs typeface="Verdana"/>
              </a:rPr>
              <a:t>on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30" dirty="0">
                <a:latin typeface="Verdana"/>
                <a:cs typeface="Verdana"/>
              </a:rPr>
              <a:t>ectromatic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Pri</a:t>
            </a:r>
            <a:r>
              <a:rPr sz="1800" spc="5" dirty="0">
                <a:latin typeface="Verdana"/>
                <a:cs typeface="Verdana"/>
              </a:rPr>
              <a:t>v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15" dirty="0">
                <a:latin typeface="Verdana"/>
                <a:cs typeface="Verdana"/>
              </a:rPr>
              <a:t>te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30" dirty="0">
                <a:latin typeface="Verdana"/>
                <a:cs typeface="Verdana"/>
              </a:rPr>
              <a:t>L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114" dirty="0">
                <a:latin typeface="Verdana"/>
                <a:cs typeface="Verdana"/>
              </a:rPr>
              <a:t>m</a:t>
            </a:r>
            <a:r>
              <a:rPr sz="1800" spc="20" dirty="0">
                <a:latin typeface="Verdana"/>
                <a:cs typeface="Verdana"/>
              </a:rPr>
              <a:t>i</a:t>
            </a:r>
            <a:r>
              <a:rPr sz="1800" spc="15" dirty="0">
                <a:latin typeface="Verdana"/>
                <a:cs typeface="Verdana"/>
              </a:rPr>
              <a:t>te</a:t>
            </a:r>
            <a:r>
              <a:rPr sz="1800" spc="70" dirty="0">
                <a:latin typeface="Verdana"/>
                <a:cs typeface="Verdana"/>
              </a:rPr>
              <a:t>d  </a:t>
            </a:r>
            <a:r>
              <a:rPr sz="1800" spc="-225" dirty="0">
                <a:latin typeface="Verdana"/>
                <a:cs typeface="Verdana"/>
              </a:rPr>
              <a:t>#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3</a:t>
            </a:r>
            <a:r>
              <a:rPr sz="1800" spc="-140" dirty="0">
                <a:latin typeface="Verdana"/>
                <a:cs typeface="Verdana"/>
              </a:rPr>
              <a:t>03/2,</a:t>
            </a:r>
            <a:r>
              <a:rPr sz="1800" spc="-1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5th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‘</a:t>
            </a:r>
            <a:r>
              <a:rPr sz="1800" spc="-25" dirty="0">
                <a:latin typeface="Verdana"/>
                <a:cs typeface="Verdana"/>
              </a:rPr>
              <a:t>A</a:t>
            </a:r>
            <a:r>
              <a:rPr sz="1800" spc="-105" dirty="0">
                <a:latin typeface="Verdana"/>
                <a:cs typeface="Verdana"/>
              </a:rPr>
              <a:t>’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Cros</a:t>
            </a:r>
            <a:r>
              <a:rPr sz="1800" spc="-30" dirty="0">
                <a:latin typeface="Verdana"/>
                <a:cs typeface="Verdana"/>
              </a:rPr>
              <a:t>s</a:t>
            </a:r>
            <a:r>
              <a:rPr sz="1800" spc="-275" dirty="0">
                <a:latin typeface="Verdana"/>
                <a:cs typeface="Verdana"/>
              </a:rPr>
              <a:t>,</a:t>
            </a:r>
            <a:r>
              <a:rPr sz="1800" spc="-140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HR</a:t>
            </a:r>
            <a:r>
              <a:rPr sz="1800" spc="80" dirty="0">
                <a:latin typeface="Verdana"/>
                <a:cs typeface="Verdana"/>
              </a:rPr>
              <a:t>B</a:t>
            </a:r>
            <a:r>
              <a:rPr sz="1800" spc="45" dirty="0">
                <a:latin typeface="Verdana"/>
                <a:cs typeface="Verdana"/>
              </a:rPr>
              <a:t>R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Layout  </a:t>
            </a:r>
            <a:r>
              <a:rPr sz="1800" spc="-30" dirty="0">
                <a:latin typeface="Verdana"/>
                <a:cs typeface="Verdana"/>
              </a:rPr>
              <a:t>3rd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80" dirty="0">
                <a:latin typeface="Verdana"/>
                <a:cs typeface="Verdana"/>
              </a:rPr>
              <a:t>B</a:t>
            </a:r>
            <a:r>
              <a:rPr sz="1800" spc="20" dirty="0">
                <a:latin typeface="Verdana"/>
                <a:cs typeface="Verdana"/>
              </a:rPr>
              <a:t>l</a:t>
            </a:r>
            <a:r>
              <a:rPr sz="1800" spc="60" dirty="0">
                <a:latin typeface="Verdana"/>
                <a:cs typeface="Verdana"/>
              </a:rPr>
              <a:t>o</a:t>
            </a:r>
            <a:r>
              <a:rPr sz="1800" spc="40" dirty="0">
                <a:latin typeface="Verdana"/>
                <a:cs typeface="Verdana"/>
              </a:rPr>
              <a:t>c</a:t>
            </a:r>
            <a:r>
              <a:rPr sz="1800" spc="15" dirty="0">
                <a:latin typeface="Verdana"/>
                <a:cs typeface="Verdana"/>
              </a:rPr>
              <a:t>k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K</a:t>
            </a:r>
            <a:r>
              <a:rPr sz="1800" spc="10" dirty="0">
                <a:latin typeface="Verdana"/>
                <a:cs typeface="Verdana"/>
              </a:rPr>
              <a:t>a</a:t>
            </a:r>
            <a:r>
              <a:rPr sz="1800" spc="-35" dirty="0">
                <a:latin typeface="Verdana"/>
                <a:cs typeface="Verdana"/>
              </a:rPr>
              <a:t>l</a:t>
            </a:r>
            <a:r>
              <a:rPr sz="1800" spc="-80" dirty="0">
                <a:latin typeface="Verdana"/>
                <a:cs typeface="Verdana"/>
              </a:rPr>
              <a:t>y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N</a:t>
            </a:r>
            <a:r>
              <a:rPr sz="1800" spc="45" dirty="0">
                <a:latin typeface="Verdana"/>
                <a:cs typeface="Verdana"/>
              </a:rPr>
              <a:t>ag</a:t>
            </a:r>
            <a:r>
              <a:rPr sz="1800" spc="50" dirty="0">
                <a:latin typeface="Verdana"/>
                <a:cs typeface="Verdana"/>
              </a:rPr>
              <a:t>a</a:t>
            </a:r>
            <a:r>
              <a:rPr sz="1800" spc="-160" dirty="0">
                <a:latin typeface="Verdana"/>
                <a:cs typeface="Verdana"/>
              </a:rPr>
              <a:t>r,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Ba</a:t>
            </a:r>
            <a:r>
              <a:rPr sz="1800" spc="65" dirty="0">
                <a:latin typeface="Verdana"/>
                <a:cs typeface="Verdana"/>
              </a:rPr>
              <a:t>n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30" dirty="0">
                <a:latin typeface="Verdana"/>
                <a:cs typeface="Verdana"/>
              </a:rPr>
              <a:t>swa</a:t>
            </a:r>
            <a:r>
              <a:rPr sz="1800" spc="35" dirty="0">
                <a:latin typeface="Verdana"/>
                <a:cs typeface="Verdana"/>
              </a:rPr>
              <a:t>d</a:t>
            </a:r>
            <a:r>
              <a:rPr sz="1800" spc="-15" dirty="0">
                <a:latin typeface="Verdana"/>
                <a:cs typeface="Verdana"/>
              </a:rPr>
              <a:t>i  </a:t>
            </a:r>
            <a:r>
              <a:rPr sz="1800" spc="60" dirty="0">
                <a:latin typeface="Verdana"/>
                <a:cs typeface="Verdana"/>
              </a:rPr>
              <a:t>Ba</a:t>
            </a:r>
            <a:r>
              <a:rPr sz="1800" spc="65" dirty="0">
                <a:latin typeface="Verdana"/>
                <a:cs typeface="Verdana"/>
              </a:rPr>
              <a:t>n</a:t>
            </a:r>
            <a:r>
              <a:rPr sz="1800" spc="45" dirty="0">
                <a:latin typeface="Verdana"/>
                <a:cs typeface="Verdana"/>
              </a:rPr>
              <a:t>g</a:t>
            </a:r>
            <a:r>
              <a:rPr sz="1800" spc="5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lo</a:t>
            </a:r>
            <a:r>
              <a:rPr sz="1800" spc="-20" dirty="0">
                <a:latin typeface="Verdana"/>
                <a:cs typeface="Verdana"/>
              </a:rPr>
              <a:t>r</a:t>
            </a:r>
            <a:r>
              <a:rPr sz="1800" spc="10" dirty="0">
                <a:latin typeface="Verdana"/>
                <a:cs typeface="Verdana"/>
              </a:rPr>
              <a:t>e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245" dirty="0">
                <a:latin typeface="Verdana"/>
                <a:cs typeface="Verdana"/>
              </a:rPr>
              <a:t>–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56</a:t>
            </a:r>
            <a:r>
              <a:rPr sz="1800" spc="-55" dirty="0">
                <a:latin typeface="Verdana"/>
                <a:cs typeface="Verdana"/>
              </a:rPr>
              <a:t>0</a:t>
            </a:r>
            <a:r>
              <a:rPr sz="1800" spc="-80" dirty="0">
                <a:latin typeface="Verdana"/>
                <a:cs typeface="Verdana"/>
              </a:rPr>
              <a:t>043.</a:t>
            </a:r>
            <a:endParaRPr sz="1800" dirty="0">
              <a:latin typeface="Verdana"/>
              <a:cs typeface="Verdana"/>
            </a:endParaRPr>
          </a:p>
          <a:p>
            <a:pPr marL="77470" marR="5080" indent="-60960">
              <a:lnSpc>
                <a:spcPts val="2140"/>
              </a:lnSpc>
              <a:spcBef>
                <a:spcPts val="1375"/>
              </a:spcBef>
            </a:pPr>
            <a:r>
              <a:rPr sz="1800" spc="-65" dirty="0">
                <a:latin typeface="Verdana"/>
                <a:cs typeface="Verdana"/>
              </a:rPr>
              <a:t>I</a:t>
            </a:r>
            <a:r>
              <a:rPr sz="1800" spc="-90" dirty="0">
                <a:latin typeface="Verdana"/>
                <a:cs typeface="Verdana"/>
              </a:rPr>
              <a:t>c</a:t>
            </a:r>
            <a:r>
              <a:rPr sz="1800" spc="55" dirty="0">
                <a:latin typeface="Verdana"/>
                <a:cs typeface="Verdana"/>
              </a:rPr>
              <a:t>on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30" dirty="0">
                <a:latin typeface="Verdana"/>
                <a:cs typeface="Verdana"/>
              </a:rPr>
              <a:t>ectromatic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S</a:t>
            </a:r>
            <a:r>
              <a:rPr sz="1800" spc="-50" dirty="0">
                <a:latin typeface="Verdana"/>
                <a:cs typeface="Verdana"/>
              </a:rPr>
              <a:t>i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45" dirty="0">
                <a:latin typeface="Verdana"/>
                <a:cs typeface="Verdana"/>
              </a:rPr>
              <a:t>g</a:t>
            </a:r>
            <a:r>
              <a:rPr sz="1800" spc="50" dirty="0">
                <a:latin typeface="Verdana"/>
                <a:cs typeface="Verdana"/>
              </a:rPr>
              <a:t>a</a:t>
            </a:r>
            <a:r>
              <a:rPr sz="1800" spc="25" dirty="0">
                <a:latin typeface="Verdana"/>
                <a:cs typeface="Verdana"/>
              </a:rPr>
              <a:t>pore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Pr</a:t>
            </a:r>
            <a:r>
              <a:rPr sz="1800" spc="20" dirty="0">
                <a:latin typeface="Verdana"/>
                <a:cs typeface="Verdana"/>
              </a:rPr>
              <a:t>i</a:t>
            </a:r>
            <a:r>
              <a:rPr sz="1800" spc="-20" dirty="0">
                <a:latin typeface="Verdana"/>
                <a:cs typeface="Verdana"/>
              </a:rPr>
              <a:t>vate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L</a:t>
            </a:r>
            <a:r>
              <a:rPr sz="1800" spc="30" dirty="0">
                <a:latin typeface="Verdana"/>
                <a:cs typeface="Verdana"/>
              </a:rPr>
              <a:t>i</a:t>
            </a:r>
            <a:r>
              <a:rPr sz="1800" spc="105" dirty="0">
                <a:latin typeface="Verdana"/>
                <a:cs typeface="Verdana"/>
              </a:rPr>
              <a:t>m</a:t>
            </a:r>
            <a:r>
              <a:rPr sz="1800" spc="25" dirty="0">
                <a:latin typeface="Verdana"/>
                <a:cs typeface="Verdana"/>
              </a:rPr>
              <a:t>ited  </a:t>
            </a:r>
            <a:r>
              <a:rPr sz="1800" spc="-290" dirty="0">
                <a:latin typeface="Verdana"/>
                <a:cs typeface="Verdana"/>
              </a:rPr>
              <a:t>71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UBI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R</a:t>
            </a:r>
            <a:r>
              <a:rPr sz="1800" spc="30" dirty="0">
                <a:latin typeface="Verdana"/>
                <a:cs typeface="Verdana"/>
              </a:rPr>
              <a:t>o</a:t>
            </a:r>
            <a:r>
              <a:rPr sz="1800" spc="-20" dirty="0">
                <a:latin typeface="Verdana"/>
                <a:cs typeface="Verdana"/>
              </a:rPr>
              <a:t>a</a:t>
            </a:r>
            <a:r>
              <a:rPr sz="1800" spc="95" dirty="0">
                <a:latin typeface="Verdana"/>
                <a:cs typeface="Verdana"/>
              </a:rPr>
              <a:t>d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385" dirty="0">
                <a:latin typeface="Verdana"/>
                <a:cs typeface="Verdana"/>
              </a:rPr>
              <a:t>1,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405" dirty="0">
                <a:latin typeface="Verdana"/>
                <a:cs typeface="Verdana"/>
              </a:rPr>
              <a:t>#</a:t>
            </a:r>
            <a:r>
              <a:rPr sz="1800" spc="-325" dirty="0">
                <a:latin typeface="Verdana"/>
                <a:cs typeface="Verdana"/>
              </a:rPr>
              <a:t>1</a:t>
            </a:r>
            <a:r>
              <a:rPr sz="1800" spc="45" dirty="0">
                <a:latin typeface="Verdana"/>
                <a:cs typeface="Verdana"/>
              </a:rPr>
              <a:t>0</a:t>
            </a:r>
            <a:r>
              <a:rPr sz="1800" spc="-135" dirty="0">
                <a:latin typeface="Verdana"/>
                <a:cs typeface="Verdana"/>
              </a:rPr>
              <a:t>-</a:t>
            </a:r>
            <a:r>
              <a:rPr sz="1800" spc="-120" dirty="0">
                <a:latin typeface="Verdana"/>
                <a:cs typeface="Verdana"/>
              </a:rPr>
              <a:t>43,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Oxley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Biz</a:t>
            </a:r>
            <a:r>
              <a:rPr sz="1800" spc="50" dirty="0">
                <a:latin typeface="Verdana"/>
                <a:cs typeface="Verdana"/>
              </a:rPr>
              <a:t>h</a:t>
            </a:r>
            <a:r>
              <a:rPr sz="1800" spc="85" dirty="0">
                <a:latin typeface="Verdana"/>
                <a:cs typeface="Verdana"/>
              </a:rPr>
              <a:t>ub</a:t>
            </a:r>
            <a:endParaRPr sz="1800" dirty="0">
              <a:latin typeface="Verdana"/>
              <a:cs typeface="Verdana"/>
            </a:endParaRPr>
          </a:p>
          <a:p>
            <a:pPr marL="16510">
              <a:lnSpc>
                <a:spcPts val="2090"/>
              </a:lnSpc>
            </a:pPr>
            <a:r>
              <a:rPr sz="1800" spc="-100" dirty="0">
                <a:latin typeface="Verdana"/>
                <a:cs typeface="Verdana"/>
              </a:rPr>
              <a:t>S</a:t>
            </a:r>
            <a:r>
              <a:rPr sz="1800" spc="-50" dirty="0">
                <a:latin typeface="Verdana"/>
                <a:cs typeface="Verdana"/>
              </a:rPr>
              <a:t>i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45" dirty="0">
                <a:latin typeface="Verdana"/>
                <a:cs typeface="Verdana"/>
              </a:rPr>
              <a:t>g</a:t>
            </a:r>
            <a:r>
              <a:rPr sz="1800" spc="50" dirty="0">
                <a:latin typeface="Verdana"/>
                <a:cs typeface="Verdana"/>
              </a:rPr>
              <a:t>a</a:t>
            </a:r>
            <a:r>
              <a:rPr sz="1800" spc="25" dirty="0">
                <a:latin typeface="Verdana"/>
                <a:cs typeface="Verdana"/>
              </a:rPr>
              <a:t>pore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45" dirty="0">
                <a:latin typeface="Verdana"/>
                <a:cs typeface="Verdana"/>
              </a:rPr>
              <a:t>4</a:t>
            </a:r>
            <a:r>
              <a:rPr sz="1800" spc="35" dirty="0">
                <a:latin typeface="Verdana"/>
                <a:cs typeface="Verdana"/>
              </a:rPr>
              <a:t>0</a:t>
            </a:r>
            <a:r>
              <a:rPr sz="1800" spc="-125" dirty="0">
                <a:latin typeface="Verdana"/>
                <a:cs typeface="Verdana"/>
              </a:rPr>
              <a:t>8732.</a:t>
            </a:r>
            <a:endParaRPr sz="1800" dirty="0">
              <a:latin typeface="Verdana"/>
              <a:cs typeface="Verdana"/>
            </a:endParaRPr>
          </a:p>
          <a:p>
            <a:pPr marL="12700" marR="3067685">
              <a:lnSpc>
                <a:spcPct val="100000"/>
              </a:lnSpc>
              <a:spcBef>
                <a:spcPts val="1000"/>
              </a:spcBef>
            </a:pPr>
            <a:r>
              <a:rPr sz="1800" spc="20" dirty="0">
                <a:latin typeface="Verdana"/>
                <a:cs typeface="Verdana"/>
              </a:rPr>
              <a:t>Ve</a:t>
            </a:r>
            <a:r>
              <a:rPr sz="1800" spc="40" dirty="0">
                <a:latin typeface="Verdana"/>
                <a:cs typeface="Verdana"/>
              </a:rPr>
              <a:t>da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45" dirty="0">
                <a:latin typeface="Verdana"/>
                <a:cs typeface="Verdana"/>
              </a:rPr>
              <a:t>ga</a:t>
            </a:r>
            <a:r>
              <a:rPr sz="1800" spc="-1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Ltd.  </a:t>
            </a:r>
            <a:r>
              <a:rPr sz="1800" spc="3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z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75" dirty="0">
                <a:latin typeface="Verdana"/>
                <a:cs typeface="Verdana"/>
              </a:rPr>
              <a:t>n</a:t>
            </a:r>
            <a:r>
              <a:rPr sz="1800" spc="55" dirty="0">
                <a:latin typeface="Verdana"/>
                <a:cs typeface="Verdana"/>
              </a:rPr>
              <a:t>b</a:t>
            </a:r>
            <a:r>
              <a:rPr sz="1800" spc="60" dirty="0">
                <a:latin typeface="Verdana"/>
                <a:cs typeface="Verdana"/>
              </a:rPr>
              <a:t>e</a:t>
            </a:r>
            <a:r>
              <a:rPr sz="1800" spc="30" dirty="0">
                <a:latin typeface="Verdana"/>
                <a:cs typeface="Verdana"/>
              </a:rPr>
              <a:t>rg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505" dirty="0">
                <a:latin typeface="Verdana"/>
                <a:cs typeface="Verdana"/>
              </a:rPr>
              <a:t>1</a:t>
            </a:r>
            <a:r>
              <a:rPr sz="1800" spc="-95" dirty="0">
                <a:latin typeface="Verdana"/>
                <a:cs typeface="Verdana"/>
              </a:rPr>
              <a:t>5/8  </a:t>
            </a:r>
            <a:r>
              <a:rPr sz="1800" spc="20" dirty="0">
                <a:latin typeface="Verdana"/>
                <a:cs typeface="Verdana"/>
              </a:rPr>
              <a:t>Rehovot</a:t>
            </a:r>
            <a:r>
              <a:rPr sz="1800" spc="-18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7</a:t>
            </a:r>
            <a:r>
              <a:rPr sz="1800" spc="-80" dirty="0">
                <a:latin typeface="Verdana"/>
                <a:cs typeface="Verdana"/>
              </a:rPr>
              <a:t>6</a:t>
            </a:r>
            <a:r>
              <a:rPr sz="1800" spc="-85" dirty="0">
                <a:latin typeface="Verdana"/>
                <a:cs typeface="Verdana"/>
              </a:rPr>
              <a:t>2</a:t>
            </a:r>
            <a:r>
              <a:rPr sz="1800" spc="-95" dirty="0">
                <a:latin typeface="Verdana"/>
                <a:cs typeface="Verdana"/>
              </a:rPr>
              <a:t>9</a:t>
            </a:r>
            <a:r>
              <a:rPr sz="1800" spc="45" dirty="0">
                <a:latin typeface="Verdana"/>
                <a:cs typeface="Verdana"/>
              </a:rPr>
              <a:t>0</a:t>
            </a:r>
            <a:r>
              <a:rPr sz="1800" spc="35" dirty="0">
                <a:latin typeface="Verdana"/>
                <a:cs typeface="Verdana"/>
              </a:rPr>
              <a:t>0</a:t>
            </a:r>
            <a:r>
              <a:rPr sz="1800" spc="45" dirty="0">
                <a:latin typeface="Verdana"/>
                <a:cs typeface="Verdana"/>
              </a:rPr>
              <a:t>4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05810" y="4464557"/>
            <a:ext cx="2938145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latin typeface="Verdana"/>
                <a:cs typeface="Verdana"/>
              </a:rPr>
              <a:t>I</a:t>
            </a:r>
            <a:r>
              <a:rPr sz="1800" spc="-90" dirty="0">
                <a:latin typeface="Verdana"/>
                <a:cs typeface="Verdana"/>
              </a:rPr>
              <a:t>c</a:t>
            </a:r>
            <a:r>
              <a:rPr sz="1800" spc="55" dirty="0">
                <a:latin typeface="Verdana"/>
                <a:cs typeface="Verdana"/>
              </a:rPr>
              <a:t>on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35" dirty="0">
                <a:latin typeface="Verdana"/>
                <a:cs typeface="Verdana"/>
              </a:rPr>
              <a:t>E</a:t>
            </a:r>
            <a:r>
              <a:rPr sz="1800" spc="5" dirty="0">
                <a:latin typeface="Verdana"/>
                <a:cs typeface="Verdana"/>
              </a:rPr>
              <a:t>l</a:t>
            </a:r>
            <a:r>
              <a:rPr sz="1800" spc="30" dirty="0">
                <a:latin typeface="Verdana"/>
                <a:cs typeface="Verdana"/>
              </a:rPr>
              <a:t>ectromatic</a:t>
            </a:r>
            <a:r>
              <a:rPr sz="1800" spc="-16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L</a:t>
            </a:r>
            <a:r>
              <a:rPr sz="1800" spc="45" dirty="0">
                <a:latin typeface="Verdana"/>
                <a:cs typeface="Verdana"/>
              </a:rPr>
              <a:t>L</a:t>
            </a:r>
            <a:r>
              <a:rPr sz="1800" spc="25" dirty="0">
                <a:latin typeface="Verdana"/>
                <a:cs typeface="Verdana"/>
              </a:rPr>
              <a:t>C  </a:t>
            </a:r>
            <a:r>
              <a:rPr sz="1800" spc="-240" dirty="0">
                <a:latin typeface="Verdana"/>
                <a:cs typeface="Verdana"/>
              </a:rPr>
              <a:t>15412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65" dirty="0">
                <a:latin typeface="Verdana"/>
                <a:cs typeface="Verdana"/>
              </a:rPr>
              <a:t>Me</a:t>
            </a:r>
            <a:r>
              <a:rPr sz="1800" spc="60" dirty="0">
                <a:latin typeface="Verdana"/>
                <a:cs typeface="Verdana"/>
              </a:rPr>
              <a:t>a</a:t>
            </a:r>
            <a:r>
              <a:rPr sz="1800" spc="80" dirty="0">
                <a:latin typeface="Verdana"/>
                <a:cs typeface="Verdana"/>
              </a:rPr>
              <a:t>dow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Vista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-15" dirty="0">
                <a:latin typeface="Verdana"/>
                <a:cs typeface="Verdana"/>
              </a:rPr>
              <a:t>Dri</a:t>
            </a:r>
            <a:r>
              <a:rPr sz="1800" spc="-25" dirty="0">
                <a:latin typeface="Verdana"/>
                <a:cs typeface="Verdana"/>
              </a:rPr>
              <a:t>v</a:t>
            </a:r>
            <a:r>
              <a:rPr sz="1800" spc="10" dirty="0">
                <a:latin typeface="Verdana"/>
                <a:cs typeface="Verdana"/>
              </a:rPr>
              <a:t>e  </a:t>
            </a:r>
            <a:r>
              <a:rPr sz="1800" spc="85" dirty="0">
                <a:latin typeface="Verdana"/>
                <a:cs typeface="Verdana"/>
              </a:rPr>
              <a:t>Edmond</a:t>
            </a:r>
            <a:r>
              <a:rPr sz="1800" spc="-275" dirty="0">
                <a:latin typeface="Verdana"/>
                <a:cs typeface="Verdana"/>
              </a:rPr>
              <a:t>,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60" dirty="0">
                <a:latin typeface="Verdana"/>
                <a:cs typeface="Verdana"/>
              </a:rPr>
              <a:t>OK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73013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20" dirty="0">
                <a:latin typeface="Verdana"/>
                <a:cs typeface="Verdana"/>
              </a:rPr>
              <a:t>To</a:t>
            </a:r>
            <a:r>
              <a:rPr sz="1800" spc="-165" dirty="0">
                <a:latin typeface="Verdana"/>
                <a:cs typeface="Verdana"/>
              </a:rPr>
              <a:t> </a:t>
            </a:r>
            <a:r>
              <a:rPr sz="1800" spc="70" dirty="0">
                <a:latin typeface="Verdana"/>
                <a:cs typeface="Verdana"/>
              </a:rPr>
              <a:t>Be</a:t>
            </a:r>
            <a:r>
              <a:rPr sz="1800" spc="-155" dirty="0">
                <a:latin typeface="Verdana"/>
                <a:cs typeface="Verdana"/>
              </a:rPr>
              <a:t> </a:t>
            </a:r>
            <a:r>
              <a:rPr sz="1800" spc="25" dirty="0">
                <a:latin typeface="Verdana"/>
                <a:cs typeface="Verdana"/>
              </a:rPr>
              <a:t>Oper</a:t>
            </a:r>
            <a:r>
              <a:rPr sz="1800" spc="30" dirty="0">
                <a:latin typeface="Verdana"/>
                <a:cs typeface="Verdana"/>
              </a:rPr>
              <a:t>a</a:t>
            </a:r>
            <a:r>
              <a:rPr sz="1800" spc="10" dirty="0">
                <a:latin typeface="Verdana"/>
                <a:cs typeface="Verdana"/>
              </a:rPr>
              <a:t>tio</a:t>
            </a:r>
            <a:r>
              <a:rPr sz="1800" spc="30" dirty="0">
                <a:latin typeface="Verdana"/>
                <a:cs typeface="Verdana"/>
              </a:rPr>
              <a:t>n</a:t>
            </a:r>
            <a:r>
              <a:rPr sz="1800" spc="35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l</a:t>
            </a:r>
            <a:r>
              <a:rPr sz="1800" spc="-185" dirty="0">
                <a:latin typeface="Verdana"/>
                <a:cs typeface="Verdana"/>
              </a:rPr>
              <a:t> </a:t>
            </a:r>
            <a:r>
              <a:rPr sz="1800" spc="-45" dirty="0">
                <a:latin typeface="Verdana"/>
                <a:cs typeface="Verdana"/>
              </a:rPr>
              <a:t>S</a:t>
            </a:r>
            <a:r>
              <a:rPr sz="1800" spc="-50" dirty="0">
                <a:latin typeface="Verdana"/>
                <a:cs typeface="Verdana"/>
              </a:rPr>
              <a:t>o</a:t>
            </a:r>
            <a:r>
              <a:rPr sz="1800" spc="55" dirty="0">
                <a:latin typeface="Verdana"/>
                <a:cs typeface="Verdana"/>
              </a:rPr>
              <a:t>on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15" y="5481211"/>
            <a:ext cx="1408176" cy="740664"/>
          </a:xfrm>
          <a:prstGeom prst="rect">
            <a:avLst/>
          </a:prstGeom>
        </p:spPr>
      </p:pic>
      <p:pic>
        <p:nvPicPr>
          <p:cNvPr id="11" name="object 5">
            <a:extLst>
              <a:ext uri="{FF2B5EF4-FFF2-40B4-BE49-F238E27FC236}">
                <a16:creationId xmlns:a16="http://schemas.microsoft.com/office/drawing/2014/main" id="{0372E27F-EFA1-90E5-0FF4-62F5F373FD52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2083" y="3327654"/>
            <a:ext cx="1397508" cy="1014984"/>
          </a:xfrm>
          <a:prstGeom prst="rect">
            <a:avLst/>
          </a:prstGeom>
        </p:spPr>
      </p:pic>
      <p:pic>
        <p:nvPicPr>
          <p:cNvPr id="12" name="object 10">
            <a:extLst>
              <a:ext uri="{FF2B5EF4-FFF2-40B4-BE49-F238E27FC236}">
                <a16:creationId xmlns:a16="http://schemas.microsoft.com/office/drawing/2014/main" id="{647B2381-8E92-87F2-A014-E587796769C6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2083" y="4504944"/>
            <a:ext cx="1408176" cy="7406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FBB8E-260A-97C3-00EE-390DBF22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 OF MAKE IN INDIA</a:t>
            </a:r>
          </a:p>
        </p:txBody>
      </p:sp>
      <p:pic>
        <p:nvPicPr>
          <p:cNvPr id="2050" name="Picture 2" descr="Make in India - Wikipedia">
            <a:extLst>
              <a:ext uri="{FF2B5EF4-FFF2-40B4-BE49-F238E27FC236}">
                <a16:creationId xmlns:a16="http://schemas.microsoft.com/office/drawing/2014/main" id="{8A27C7F4-FC0A-5A3E-2F00-9E9CFB3C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5715000"/>
            <a:ext cx="2127250" cy="9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6AE7FB-952C-6083-1E76-BDCCD1587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 t="15686" r="35295" b="14597"/>
          <a:stretch/>
        </p:blipFill>
        <p:spPr>
          <a:xfrm>
            <a:off x="325228" y="2769632"/>
            <a:ext cx="2286000" cy="3048000"/>
          </a:xfrm>
          <a:prstGeom prst="rect">
            <a:avLst/>
          </a:prstGeom>
        </p:spPr>
      </p:pic>
      <p:sp>
        <p:nvSpPr>
          <p:cNvPr id="28" name="Right Arrow 27">
            <a:extLst>
              <a:ext uri="{FF2B5EF4-FFF2-40B4-BE49-F238E27FC236}">
                <a16:creationId xmlns:a16="http://schemas.microsoft.com/office/drawing/2014/main" id="{DA821030-ADCB-0A92-3CDB-0DEAE6C24AE9}"/>
              </a:ext>
            </a:extLst>
          </p:cNvPr>
          <p:cNvSpPr/>
          <p:nvPr/>
        </p:nvSpPr>
        <p:spPr>
          <a:xfrm>
            <a:off x="2574442" y="4057586"/>
            <a:ext cx="473558" cy="1143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6F7389E-2005-D699-0076-10B1A4924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7" t="19419" r="34306" b="24371"/>
          <a:stretch/>
        </p:blipFill>
        <p:spPr>
          <a:xfrm>
            <a:off x="3275636" y="2808923"/>
            <a:ext cx="2895600" cy="2819400"/>
          </a:xfrm>
          <a:prstGeom prst="rect">
            <a:avLst/>
          </a:prstGeom>
        </p:spPr>
      </p:pic>
      <p:sp>
        <p:nvSpPr>
          <p:cNvPr id="31" name="Right Arrow 30">
            <a:extLst>
              <a:ext uri="{FF2B5EF4-FFF2-40B4-BE49-F238E27FC236}">
                <a16:creationId xmlns:a16="http://schemas.microsoft.com/office/drawing/2014/main" id="{F89DA068-D1A4-C6AC-4CB4-34872BCBADFF}"/>
              </a:ext>
            </a:extLst>
          </p:cNvPr>
          <p:cNvSpPr/>
          <p:nvPr/>
        </p:nvSpPr>
        <p:spPr>
          <a:xfrm>
            <a:off x="6308242" y="3960957"/>
            <a:ext cx="413716" cy="171386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BBC98D0-A023-D94E-9E52-543616B5E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7" t="25817" r="22059" b="26798"/>
          <a:stretch/>
        </p:blipFill>
        <p:spPr>
          <a:xfrm>
            <a:off x="6904279" y="3605148"/>
            <a:ext cx="1923665" cy="9048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35D7A52-DD8E-19B6-A40B-CF350CA03AB1}"/>
              </a:ext>
            </a:extLst>
          </p:cNvPr>
          <p:cNvSpPr txBox="1"/>
          <p:nvPr/>
        </p:nvSpPr>
        <p:spPr>
          <a:xfrm>
            <a:off x="343274" y="2460904"/>
            <a:ext cx="207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OEMs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AEF3691-B068-98AF-7E2A-5DC3769E8E54}"/>
              </a:ext>
            </a:extLst>
          </p:cNvPr>
          <p:cNvSpPr txBox="1"/>
          <p:nvPr/>
        </p:nvSpPr>
        <p:spPr>
          <a:xfrm>
            <a:off x="3460639" y="2460904"/>
            <a:ext cx="2073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INDIAN ECOSYSTEM</a:t>
            </a:r>
          </a:p>
        </p:txBody>
      </p:sp>
      <p:pic>
        <p:nvPicPr>
          <p:cNvPr id="2052" name="Picture 4" descr="How many types of radar are there?">
            <a:extLst>
              <a:ext uri="{FF2B5EF4-FFF2-40B4-BE49-F238E27FC236}">
                <a16:creationId xmlns:a16="http://schemas.microsoft.com/office/drawing/2014/main" id="{AD9FD8B0-06C9-D5BD-79A6-E0CF6D128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1"/>
          <a:stretch/>
        </p:blipFill>
        <p:spPr bwMode="auto">
          <a:xfrm>
            <a:off x="7655792" y="2333225"/>
            <a:ext cx="1268789" cy="73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4" name="Picture 6" descr="5G Networks - 5G Radio">
            <a:extLst>
              <a:ext uri="{FF2B5EF4-FFF2-40B4-BE49-F238E27FC236}">
                <a16:creationId xmlns:a16="http://schemas.microsoft.com/office/drawing/2014/main" id="{F759A4EB-C5A2-D6F5-9506-75CDE3E9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85" y="3281240"/>
            <a:ext cx="1222430" cy="73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BBD9006E-D993-E04E-4E5A-4E13035B596C}"/>
              </a:ext>
            </a:extLst>
          </p:cNvPr>
          <p:cNvSpPr txBox="1"/>
          <p:nvPr/>
        </p:nvSpPr>
        <p:spPr>
          <a:xfrm>
            <a:off x="8922901" y="2559335"/>
            <a:ext cx="14246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Phased Array Radar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B299EB-E55A-02AB-85B1-DC59B34A28CE}"/>
              </a:ext>
            </a:extLst>
          </p:cNvPr>
          <p:cNvSpPr txBox="1"/>
          <p:nvPr/>
        </p:nvSpPr>
        <p:spPr>
          <a:xfrm>
            <a:off x="10563639" y="3536938"/>
            <a:ext cx="755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5G Radio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B142C5EC-E14D-D5DC-D1C5-F946E2795AC3}"/>
              </a:ext>
            </a:extLst>
          </p:cNvPr>
          <p:cNvSpPr/>
          <p:nvPr/>
        </p:nvSpPr>
        <p:spPr>
          <a:xfrm rot="18507048">
            <a:off x="7671935" y="3299474"/>
            <a:ext cx="367904" cy="11518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87886C94-03BE-9637-9FAF-4DAA8E1162F5}"/>
              </a:ext>
            </a:extLst>
          </p:cNvPr>
          <p:cNvSpPr/>
          <p:nvPr/>
        </p:nvSpPr>
        <p:spPr>
          <a:xfrm rot="20523413">
            <a:off x="8686800" y="3809999"/>
            <a:ext cx="472202" cy="12786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D61EF0-BF10-DC62-B055-8B44716BD105}"/>
              </a:ext>
            </a:extLst>
          </p:cNvPr>
          <p:cNvSpPr txBox="1"/>
          <p:nvPr/>
        </p:nvSpPr>
        <p:spPr>
          <a:xfrm>
            <a:off x="228599" y="1630278"/>
            <a:ext cx="1173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Icon Electromatic can play as a catalyst in advancing the Make in India ecosystem, particularly within the RF &amp; MW sector.</a:t>
            </a:r>
          </a:p>
        </p:txBody>
      </p:sp>
      <p:pic>
        <p:nvPicPr>
          <p:cNvPr id="2056" name="Picture 8" descr="Airborne early warning and control - Wikipedia">
            <a:extLst>
              <a:ext uri="{FF2B5EF4-FFF2-40B4-BE49-F238E27FC236}">
                <a16:creationId xmlns:a16="http://schemas.microsoft.com/office/drawing/2014/main" id="{18D8F35C-FBED-13E2-2093-90294611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93" y="4668710"/>
            <a:ext cx="1074814" cy="7334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5" name="Right Arrow 44">
            <a:extLst>
              <a:ext uri="{FF2B5EF4-FFF2-40B4-BE49-F238E27FC236}">
                <a16:creationId xmlns:a16="http://schemas.microsoft.com/office/drawing/2014/main" id="{8A23A0CC-6315-5394-9715-91718A34D591}"/>
              </a:ext>
            </a:extLst>
          </p:cNvPr>
          <p:cNvSpPr/>
          <p:nvPr/>
        </p:nvSpPr>
        <p:spPr>
          <a:xfrm rot="1314769">
            <a:off x="8826313" y="4452433"/>
            <a:ext cx="367904" cy="11518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0753F-BC6F-F914-B732-D50823DB075A}"/>
              </a:ext>
            </a:extLst>
          </p:cNvPr>
          <p:cNvSpPr txBox="1"/>
          <p:nvPr/>
        </p:nvSpPr>
        <p:spPr>
          <a:xfrm>
            <a:off x="10402232" y="4904634"/>
            <a:ext cx="755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AWCS</a:t>
            </a:r>
          </a:p>
        </p:txBody>
      </p:sp>
      <p:pic>
        <p:nvPicPr>
          <p:cNvPr id="2058" name="Picture 10" descr="Figure 1 from Ku-band hybrid phased array antennas for mobile satellite  communication systems | Semantic Scholar">
            <a:extLst>
              <a:ext uri="{FF2B5EF4-FFF2-40B4-BE49-F238E27FC236}">
                <a16:creationId xmlns:a16="http://schemas.microsoft.com/office/drawing/2014/main" id="{7DAE5D8C-8B04-11B8-92F8-A435DE89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201" y="4904634"/>
            <a:ext cx="1638843" cy="93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ight Arrow 46">
            <a:extLst>
              <a:ext uri="{FF2B5EF4-FFF2-40B4-BE49-F238E27FC236}">
                <a16:creationId xmlns:a16="http://schemas.microsoft.com/office/drawing/2014/main" id="{D40701EF-53CD-FF7D-01D2-2D97270EEC98}"/>
              </a:ext>
            </a:extLst>
          </p:cNvPr>
          <p:cNvSpPr/>
          <p:nvPr/>
        </p:nvSpPr>
        <p:spPr>
          <a:xfrm rot="3253836">
            <a:off x="7663419" y="4601739"/>
            <a:ext cx="300030" cy="95522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84CA055-654F-6B2A-4958-8632F0BDF7A3}"/>
              </a:ext>
            </a:extLst>
          </p:cNvPr>
          <p:cNvSpPr txBox="1"/>
          <p:nvPr/>
        </p:nvSpPr>
        <p:spPr>
          <a:xfrm>
            <a:off x="7570110" y="5817632"/>
            <a:ext cx="1440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SATCOM PHASED ARRAY ANTENA</a:t>
            </a:r>
          </a:p>
        </p:txBody>
      </p:sp>
    </p:spTree>
    <p:extLst>
      <p:ext uri="{BB962C8B-B14F-4D97-AF65-F5344CB8AC3E}">
        <p14:creationId xmlns:p14="http://schemas.microsoft.com/office/powerpoint/2010/main" val="335338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2059</TotalTime>
  <Words>656</Words>
  <Application>Microsoft Macintosh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MT</vt:lpstr>
      <vt:lpstr>Calibri</vt:lpstr>
      <vt:lpstr>Montserrat</vt:lpstr>
      <vt:lpstr>Tahoma</vt:lpstr>
      <vt:lpstr>Verdana</vt:lpstr>
      <vt:lpstr>Office Theme</vt:lpstr>
      <vt:lpstr>PowerPoint Presentation</vt:lpstr>
      <vt:lpstr>Icon Electromatic Private Limited</vt:lpstr>
      <vt:lpstr>Industries We Serve</vt:lpstr>
      <vt:lpstr>Services We Offer</vt:lpstr>
      <vt:lpstr>Partners We Work With</vt:lpstr>
      <vt:lpstr> Major  Customers – A&amp;D </vt:lpstr>
      <vt:lpstr> Major  Customers – Academic/Telecom/EMS  </vt:lpstr>
      <vt:lpstr>Presence and Contacts</vt:lpstr>
      <vt:lpstr>ENABLER OF MAKE IN INDIA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1832</dc:creator>
  <cp:lastModifiedBy>Reyhan S</cp:lastModifiedBy>
  <cp:revision>20</cp:revision>
  <dcterms:created xsi:type="dcterms:W3CDTF">2023-12-06T05:47:32Z</dcterms:created>
  <dcterms:modified xsi:type="dcterms:W3CDTF">2024-05-07T10:48:07Z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2023-12-06T00:00:00Z</vt:filetime>
  </property>
</Properties>
</file>